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5"/>
  </p:notesMasterIdLst>
  <p:sldIdLst>
    <p:sldId id="348" r:id="rId6"/>
    <p:sldId id="281" r:id="rId7"/>
    <p:sldId id="347" r:id="rId8"/>
    <p:sldId id="366" r:id="rId9"/>
    <p:sldId id="350" r:id="rId10"/>
    <p:sldId id="353" r:id="rId11"/>
    <p:sldId id="354" r:id="rId12"/>
    <p:sldId id="356" r:id="rId13"/>
    <p:sldId id="355" r:id="rId14"/>
    <p:sldId id="357" r:id="rId15"/>
    <p:sldId id="358" r:id="rId16"/>
    <p:sldId id="359" r:id="rId17"/>
    <p:sldId id="360" r:id="rId18"/>
    <p:sldId id="361" r:id="rId19"/>
    <p:sldId id="362" r:id="rId20"/>
    <p:sldId id="363" r:id="rId21"/>
    <p:sldId id="365" r:id="rId22"/>
    <p:sldId id="364"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FBDE65-4814-9A18-614E-6BDEC5A85B9A}" name="Kelly Hurtado" initials="KH" userId="S::KHurtado@jointinitiatives.org::056806c3-d512-40db-91c2-5e3b2a6c30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678339"/>
    <a:srgbClr val="EBF8F9"/>
    <a:srgbClr val="128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5103" autoAdjust="0"/>
  </p:normalViewPr>
  <p:slideViewPr>
    <p:cSldViewPr snapToGrid="0">
      <p:cViewPr varScale="1">
        <p:scale>
          <a:sx n="72" d="100"/>
          <a:sy n="72" d="100"/>
        </p:scale>
        <p:origin x="6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507E2-6C4B-4780-8C6A-4104DEC27165}"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94F1C-958E-4A7C-B1BB-95C52A35E359}" type="slidenum">
              <a:rPr lang="en-US" smtClean="0"/>
              <a:t>‹#›</a:t>
            </a:fld>
            <a:endParaRPr lang="en-US"/>
          </a:p>
        </p:txBody>
      </p:sp>
    </p:spTree>
    <p:extLst>
      <p:ext uri="{BB962C8B-B14F-4D97-AF65-F5344CB8AC3E}">
        <p14:creationId xmlns:p14="http://schemas.microsoft.com/office/powerpoint/2010/main" val="247333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Welcome – Nicole </a:t>
            </a:r>
          </a:p>
          <a:p>
            <a:endParaRPr lang="en-US"/>
          </a:p>
        </p:txBody>
      </p:sp>
      <p:sp>
        <p:nvSpPr>
          <p:cNvPr id="4" name="Slide Number Placeholder 3"/>
          <p:cNvSpPr>
            <a:spLocks noGrp="1"/>
          </p:cNvSpPr>
          <p:nvPr>
            <p:ph type="sldNum" sz="quarter" idx="5"/>
          </p:nvPr>
        </p:nvSpPr>
        <p:spPr/>
        <p:txBody>
          <a:bodyPr/>
          <a:lstStyle/>
          <a:p>
            <a:fld id="{FF829D92-BC30-4D4A-96B4-F08EB4555DB0}" type="slidenum">
              <a:rPr lang="en-US" smtClean="0"/>
              <a:t>1</a:t>
            </a:fld>
            <a:endParaRPr lang="en-US"/>
          </a:p>
        </p:txBody>
      </p:sp>
    </p:spTree>
    <p:extLst>
      <p:ext uri="{BB962C8B-B14F-4D97-AF65-F5344CB8AC3E}">
        <p14:creationId xmlns:p14="http://schemas.microsoft.com/office/powerpoint/2010/main" val="2505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10</a:t>
            </a:fld>
            <a:endParaRPr lang="en-US"/>
          </a:p>
        </p:txBody>
      </p:sp>
    </p:spTree>
    <p:extLst>
      <p:ext uri="{BB962C8B-B14F-4D97-AF65-F5344CB8AC3E}">
        <p14:creationId xmlns:p14="http://schemas.microsoft.com/office/powerpoint/2010/main" val="109075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11</a:t>
            </a:fld>
            <a:endParaRPr lang="en-US"/>
          </a:p>
        </p:txBody>
      </p:sp>
    </p:spTree>
    <p:extLst>
      <p:ext uri="{BB962C8B-B14F-4D97-AF65-F5344CB8AC3E}">
        <p14:creationId xmlns:p14="http://schemas.microsoft.com/office/powerpoint/2010/main" val="298199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12</a:t>
            </a:fld>
            <a:endParaRPr lang="en-US"/>
          </a:p>
        </p:txBody>
      </p:sp>
    </p:spTree>
    <p:extLst>
      <p:ext uri="{BB962C8B-B14F-4D97-AF65-F5344CB8AC3E}">
        <p14:creationId xmlns:p14="http://schemas.microsoft.com/office/powerpoint/2010/main" val="4266445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13</a:t>
            </a:fld>
            <a:endParaRPr lang="en-US"/>
          </a:p>
        </p:txBody>
      </p:sp>
    </p:spTree>
    <p:extLst>
      <p:ext uri="{BB962C8B-B14F-4D97-AF65-F5344CB8AC3E}">
        <p14:creationId xmlns:p14="http://schemas.microsoft.com/office/powerpoint/2010/main" val="2428496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14</a:t>
            </a:fld>
            <a:endParaRPr lang="en-US"/>
          </a:p>
        </p:txBody>
      </p:sp>
    </p:spTree>
    <p:extLst>
      <p:ext uri="{BB962C8B-B14F-4D97-AF65-F5344CB8AC3E}">
        <p14:creationId xmlns:p14="http://schemas.microsoft.com/office/powerpoint/2010/main" val="398926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15</a:t>
            </a:fld>
            <a:endParaRPr lang="en-US"/>
          </a:p>
        </p:txBody>
      </p:sp>
    </p:spTree>
    <p:extLst>
      <p:ext uri="{BB962C8B-B14F-4D97-AF65-F5344CB8AC3E}">
        <p14:creationId xmlns:p14="http://schemas.microsoft.com/office/powerpoint/2010/main" val="390741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16</a:t>
            </a:fld>
            <a:endParaRPr lang="en-US"/>
          </a:p>
        </p:txBody>
      </p:sp>
    </p:spTree>
    <p:extLst>
      <p:ext uri="{BB962C8B-B14F-4D97-AF65-F5344CB8AC3E}">
        <p14:creationId xmlns:p14="http://schemas.microsoft.com/office/powerpoint/2010/main" val="274153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17</a:t>
            </a:fld>
            <a:endParaRPr lang="en-US"/>
          </a:p>
        </p:txBody>
      </p:sp>
    </p:spTree>
    <p:extLst>
      <p:ext uri="{BB962C8B-B14F-4D97-AF65-F5344CB8AC3E}">
        <p14:creationId xmlns:p14="http://schemas.microsoft.com/office/powerpoint/2010/main" val="1071341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i="1">
              <a:solidFill>
                <a:srgbClr val="242424"/>
              </a:solidFill>
              <a:effectLst/>
              <a:latin typeface="Verdana" panose="020B060403050404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1694F1C-958E-4A7C-B1BB-95C52A35E359}" type="slidenum">
              <a:rPr lang="en-US" smtClean="0"/>
              <a:t>18</a:t>
            </a:fld>
            <a:endParaRPr lang="en-US"/>
          </a:p>
        </p:txBody>
      </p:sp>
    </p:spTree>
    <p:extLst>
      <p:ext uri="{BB962C8B-B14F-4D97-AF65-F5344CB8AC3E}">
        <p14:creationId xmlns:p14="http://schemas.microsoft.com/office/powerpoint/2010/main" val="184939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i="1">
              <a:solidFill>
                <a:srgbClr val="242424"/>
              </a:solidFill>
              <a:effectLst/>
              <a:latin typeface="Verdana" panose="020B060403050404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1694F1C-958E-4A7C-B1BB-95C52A35E359}" type="slidenum">
              <a:rPr lang="en-US" smtClean="0"/>
              <a:t>19</a:t>
            </a:fld>
            <a:endParaRPr lang="en-US"/>
          </a:p>
        </p:txBody>
      </p:sp>
    </p:spTree>
    <p:extLst>
      <p:ext uri="{BB962C8B-B14F-4D97-AF65-F5344CB8AC3E}">
        <p14:creationId xmlns:p14="http://schemas.microsoft.com/office/powerpoint/2010/main" val="328535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Panel Introductions – UPK Panel Members</a:t>
            </a:r>
          </a:p>
        </p:txBody>
      </p:sp>
      <p:sp>
        <p:nvSpPr>
          <p:cNvPr id="4" name="Slide Number Placeholder 3"/>
          <p:cNvSpPr>
            <a:spLocks noGrp="1"/>
          </p:cNvSpPr>
          <p:nvPr>
            <p:ph type="sldNum" sz="quarter" idx="5"/>
          </p:nvPr>
        </p:nvSpPr>
        <p:spPr/>
        <p:txBody>
          <a:bodyPr/>
          <a:lstStyle/>
          <a:p>
            <a:fld id="{C1694F1C-958E-4A7C-B1BB-95C52A35E359}" type="slidenum">
              <a:rPr lang="en-US" smtClean="0"/>
              <a:t>2</a:t>
            </a:fld>
            <a:endParaRPr lang="en-US"/>
          </a:p>
        </p:txBody>
      </p:sp>
    </p:spTree>
    <p:extLst>
      <p:ext uri="{BB962C8B-B14F-4D97-AF65-F5344CB8AC3E}">
        <p14:creationId xmlns:p14="http://schemas.microsoft.com/office/powerpoint/2010/main" val="370781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a:t>Agenda Review – Nicole </a:t>
            </a:r>
          </a:p>
          <a:p>
            <a:pPr lvl="1"/>
            <a:endParaRPr lang="en-US" sz="2000"/>
          </a:p>
          <a:p>
            <a:pPr marL="800100" lvl="1" indent="-342900">
              <a:buFont typeface="Wingdings" panose="05000000000000000000" pitchFamily="2" charset="2"/>
              <a:buChar char="Ø"/>
            </a:pPr>
            <a:r>
              <a:rPr lang="en-US" sz="200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a:t>Go through each bullet point</a:t>
            </a:r>
          </a:p>
          <a:p>
            <a:pPr lvl="1"/>
            <a:endParaRPr lang="en-US" sz="2000"/>
          </a:p>
          <a:p>
            <a:pPr marL="800100" lvl="1" indent="-342900">
              <a:buFont typeface="Wingdings" panose="05000000000000000000" pitchFamily="2" charset="2"/>
              <a:buChar char="Ø"/>
            </a:pPr>
            <a:r>
              <a:rPr lang="en-US" sz="2000"/>
              <a:t>Q + A Portion Logistics</a:t>
            </a:r>
          </a:p>
          <a:p>
            <a:pPr marL="1257300" lvl="2" indent="-342900">
              <a:buFont typeface="Wingdings" panose="05000000000000000000" pitchFamily="2" charset="2"/>
              <a:buChar char="Ø"/>
            </a:pPr>
            <a:r>
              <a:rPr lang="en-US" sz="2000"/>
              <a:t>Real time opportunity to answer your questions </a:t>
            </a:r>
          </a:p>
          <a:p>
            <a:pPr marL="1257300" lvl="2" indent="-342900">
              <a:buFont typeface="Wingdings" panose="05000000000000000000" pitchFamily="2" charset="2"/>
              <a:buChar char="Ø"/>
            </a:pPr>
            <a:r>
              <a:rPr lang="en-US" sz="2000"/>
              <a:t>Type your questions in the chat box. We will dedicate a portion towards the end of these office hours to go through as many as we can.</a:t>
            </a:r>
          </a:p>
          <a:p>
            <a:pPr lvl="1"/>
            <a:endParaRPr lang="en-US" sz="2000"/>
          </a:p>
          <a:p>
            <a:pPr lvl="1"/>
            <a:endParaRPr lang="en-US" sz="2000"/>
          </a:p>
        </p:txBody>
      </p:sp>
      <p:sp>
        <p:nvSpPr>
          <p:cNvPr id="4" name="Slide Number Placeholder 3"/>
          <p:cNvSpPr>
            <a:spLocks noGrp="1"/>
          </p:cNvSpPr>
          <p:nvPr>
            <p:ph type="sldNum" sz="quarter" idx="5"/>
          </p:nvPr>
        </p:nvSpPr>
        <p:spPr/>
        <p:txBody>
          <a:bodyPr/>
          <a:lstStyle/>
          <a:p>
            <a:fld id="{C1694F1C-958E-4A7C-B1BB-95C52A35E359}" type="slidenum">
              <a:rPr lang="en-US" smtClean="0"/>
              <a:t>3</a:t>
            </a:fld>
            <a:endParaRPr lang="en-US"/>
          </a:p>
        </p:txBody>
      </p:sp>
    </p:spTree>
    <p:extLst>
      <p:ext uri="{BB962C8B-B14F-4D97-AF65-F5344CB8AC3E}">
        <p14:creationId xmlns:p14="http://schemas.microsoft.com/office/powerpoint/2010/main" val="86549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94F1C-958E-4A7C-B1BB-95C52A35E3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9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5</a:t>
            </a:fld>
            <a:endParaRPr lang="en-US"/>
          </a:p>
        </p:txBody>
      </p:sp>
    </p:spTree>
    <p:extLst>
      <p:ext uri="{BB962C8B-B14F-4D97-AF65-F5344CB8AC3E}">
        <p14:creationId xmlns:p14="http://schemas.microsoft.com/office/powerpoint/2010/main" val="307076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6</a:t>
            </a:fld>
            <a:endParaRPr lang="en-US"/>
          </a:p>
        </p:txBody>
      </p:sp>
    </p:spTree>
    <p:extLst>
      <p:ext uri="{BB962C8B-B14F-4D97-AF65-F5344CB8AC3E}">
        <p14:creationId xmlns:p14="http://schemas.microsoft.com/office/powerpoint/2010/main" val="410175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7</a:t>
            </a:fld>
            <a:endParaRPr lang="en-US"/>
          </a:p>
        </p:txBody>
      </p:sp>
    </p:spTree>
    <p:extLst>
      <p:ext uri="{BB962C8B-B14F-4D97-AF65-F5344CB8AC3E}">
        <p14:creationId xmlns:p14="http://schemas.microsoft.com/office/powerpoint/2010/main" val="40033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i="1">
              <a:solidFill>
                <a:srgbClr val="242424"/>
              </a:solidFill>
              <a:effectLst/>
              <a:latin typeface="Verdana" panose="020B060403050404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1694F1C-958E-4A7C-B1BB-95C52A35E359}" type="slidenum">
              <a:rPr lang="en-US" smtClean="0"/>
              <a:t>8</a:t>
            </a:fld>
            <a:endParaRPr lang="en-US"/>
          </a:p>
        </p:txBody>
      </p:sp>
    </p:spTree>
    <p:extLst>
      <p:ext uri="{BB962C8B-B14F-4D97-AF65-F5344CB8AC3E}">
        <p14:creationId xmlns:p14="http://schemas.microsoft.com/office/powerpoint/2010/main" val="231441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u="sng" dirty="0"/>
              <a:t>Agenda Review – Nicole </a:t>
            </a:r>
          </a:p>
          <a:p>
            <a:pPr lvl="1"/>
            <a:endParaRPr lang="en-US" sz="2000" dirty="0"/>
          </a:p>
          <a:p>
            <a:pPr marL="800100" lvl="1" indent="-342900">
              <a:buFont typeface="Wingdings" panose="05000000000000000000" pitchFamily="2" charset="2"/>
              <a:buChar char="Ø"/>
            </a:pPr>
            <a:r>
              <a:rPr lang="en-US" sz="2000" dirty="0"/>
              <a:t>Our goal today is to provide you with updates regarding Universal PreK as we continue to learn with each other during this exciting time.</a:t>
            </a:r>
          </a:p>
          <a:p>
            <a:pPr marL="800100" lvl="1" indent="-342900">
              <a:buFont typeface="Wingdings" panose="05000000000000000000" pitchFamily="2" charset="2"/>
              <a:buChar char="Ø"/>
            </a:pPr>
            <a:r>
              <a:rPr lang="en-US" sz="2000" dirty="0"/>
              <a:t>Go through each bullet point</a:t>
            </a:r>
          </a:p>
          <a:p>
            <a:pPr lvl="1"/>
            <a:endParaRPr lang="en-US" sz="2000" dirty="0"/>
          </a:p>
          <a:p>
            <a:pPr marL="800100" lvl="1" indent="-342900">
              <a:buFont typeface="Wingdings" panose="05000000000000000000" pitchFamily="2" charset="2"/>
              <a:buChar char="Ø"/>
            </a:pPr>
            <a:r>
              <a:rPr lang="en-US" sz="2000" dirty="0"/>
              <a:t>Q + A Portion Logistics</a:t>
            </a:r>
          </a:p>
          <a:p>
            <a:pPr marL="1257300" lvl="2" indent="-342900">
              <a:buFont typeface="Wingdings" panose="05000000000000000000" pitchFamily="2" charset="2"/>
              <a:buChar char="Ø"/>
            </a:pPr>
            <a:r>
              <a:rPr lang="en-US" sz="2000" dirty="0"/>
              <a:t>Real time opportunity to answer your questions </a:t>
            </a:r>
          </a:p>
          <a:p>
            <a:pPr marL="1257300" lvl="2" indent="-342900">
              <a:buFont typeface="Wingdings" panose="05000000000000000000" pitchFamily="2" charset="2"/>
              <a:buChar char="Ø"/>
            </a:pPr>
            <a:r>
              <a:rPr lang="en-US" sz="2000" dirty="0"/>
              <a:t>Type your questions in the chat box. We will dedicate a portion towards the end of these office hours to go through as many as we can.</a:t>
            </a:r>
          </a:p>
          <a:p>
            <a:pPr lvl="1"/>
            <a:endParaRPr lang="en-US" sz="2000" dirty="0"/>
          </a:p>
          <a:p>
            <a:pPr lvl="1"/>
            <a:endParaRPr lang="en-US" sz="2000" dirty="0"/>
          </a:p>
        </p:txBody>
      </p:sp>
      <p:sp>
        <p:nvSpPr>
          <p:cNvPr id="4" name="Slide Number Placeholder 3"/>
          <p:cNvSpPr>
            <a:spLocks noGrp="1"/>
          </p:cNvSpPr>
          <p:nvPr>
            <p:ph type="sldNum" sz="quarter" idx="5"/>
          </p:nvPr>
        </p:nvSpPr>
        <p:spPr/>
        <p:txBody>
          <a:bodyPr/>
          <a:lstStyle/>
          <a:p>
            <a:fld id="{C1694F1C-958E-4A7C-B1BB-95C52A35E359}" type="slidenum">
              <a:rPr lang="en-US" smtClean="0"/>
              <a:t>9</a:t>
            </a:fld>
            <a:endParaRPr lang="en-US"/>
          </a:p>
        </p:txBody>
      </p:sp>
    </p:spTree>
    <p:extLst>
      <p:ext uri="{BB962C8B-B14F-4D97-AF65-F5344CB8AC3E}">
        <p14:creationId xmlns:p14="http://schemas.microsoft.com/office/powerpoint/2010/main" val="2557105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2FBE-1C31-4422-8D29-00E63BF0F9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563781-65E0-4729-BB47-C63CC5DC9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162E5F-0480-49A5-9B9A-AC04DD5CEB33}"/>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5" name="Footer Placeholder 4">
            <a:extLst>
              <a:ext uri="{FF2B5EF4-FFF2-40B4-BE49-F238E27FC236}">
                <a16:creationId xmlns:a16="http://schemas.microsoft.com/office/drawing/2014/main" id="{C4F41A75-9D3A-40AC-8CC5-64C74A090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B12A0-D19D-4A16-B003-AF390D366AF1}"/>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167029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CC20-3127-4A2A-A854-0EED4F2670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15060-E2A3-479F-A29F-E019FE9B9D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18BD4-7751-49EE-8DB6-68824CBDB381}"/>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5" name="Footer Placeholder 4">
            <a:extLst>
              <a:ext uri="{FF2B5EF4-FFF2-40B4-BE49-F238E27FC236}">
                <a16:creationId xmlns:a16="http://schemas.microsoft.com/office/drawing/2014/main" id="{B4C2E2EC-445C-4520-B105-F11598BAE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1C9CF-C7E5-45BC-B185-D7A699BB9F1F}"/>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157870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A046AF-5541-4A55-B8A7-B7838A5FE9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B61445-0440-4FCC-8CE1-58587D35E7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B6D1D-8BD2-4447-BB8B-5CFAEF7E829E}"/>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5" name="Footer Placeholder 4">
            <a:extLst>
              <a:ext uri="{FF2B5EF4-FFF2-40B4-BE49-F238E27FC236}">
                <a16:creationId xmlns:a16="http://schemas.microsoft.com/office/drawing/2014/main" id="{49B82DEA-99A9-4BB6-AC01-87A32CAC2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6DB9E-4061-43E6-89ED-92ABC1F04732}"/>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248414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A991D4-F857-44A4-B052-96A2931D9867}"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310030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A991D4-F857-44A4-B052-96A2931D9867}"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192395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A991D4-F857-44A4-B052-96A2931D9867}"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105128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A991D4-F857-44A4-B052-96A2931D9867}"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793012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A991D4-F857-44A4-B052-96A2931D9867}"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32333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A991D4-F857-44A4-B052-96A2931D9867}"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1898942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991D4-F857-44A4-B052-96A2931D9867}"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70580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A991D4-F857-44A4-B052-96A2931D9867}"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276743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FCA9-FD9B-41BB-8AFA-70FB34EDD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06F6B-CF5E-4988-8E87-ACC2C31FA1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6B5A8-633E-4DCA-A6FB-797B312BBEE4}"/>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5" name="Footer Placeholder 4">
            <a:extLst>
              <a:ext uri="{FF2B5EF4-FFF2-40B4-BE49-F238E27FC236}">
                <a16:creationId xmlns:a16="http://schemas.microsoft.com/office/drawing/2014/main" id="{ACD8425F-3CD6-42B5-91BE-C0012E94E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37315-C6EA-4F4B-8014-937982DCDC85}"/>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331270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A991D4-F857-44A4-B052-96A2931D9867}"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3876036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A991D4-F857-44A4-B052-96A2931D9867}"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4292716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A991D4-F857-44A4-B052-96A2931D9867}"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09DDE-C2C0-4DD5-929D-0F89EA8A2978}" type="slidenum">
              <a:rPr lang="en-US" smtClean="0"/>
              <a:t>‹#›</a:t>
            </a:fld>
            <a:endParaRPr lang="en-US"/>
          </a:p>
        </p:txBody>
      </p:sp>
    </p:spTree>
    <p:extLst>
      <p:ext uri="{BB962C8B-B14F-4D97-AF65-F5344CB8AC3E}">
        <p14:creationId xmlns:p14="http://schemas.microsoft.com/office/powerpoint/2010/main" val="19269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32C0-52A3-4E67-B89F-FA1CDFB3EE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C6AC91-8FD6-4067-80D0-E402059633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930448-0D34-4F71-9602-D0C24D78C8B6}"/>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5" name="Footer Placeholder 4">
            <a:extLst>
              <a:ext uri="{FF2B5EF4-FFF2-40B4-BE49-F238E27FC236}">
                <a16:creationId xmlns:a16="http://schemas.microsoft.com/office/drawing/2014/main" id="{CE18E536-1B3F-4857-93A4-1230C332A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94E67-3AF8-4C4D-ACA7-748EADBC342A}"/>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403506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0ABE-609C-40EF-98C0-47AEC298E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AFD9B-8158-4AF9-918F-50F529A344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8FE62E-6DC2-4507-AA12-6DC7F9B856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96B60C-BC0A-411A-A183-5CF5179C2071}"/>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6" name="Footer Placeholder 5">
            <a:extLst>
              <a:ext uri="{FF2B5EF4-FFF2-40B4-BE49-F238E27FC236}">
                <a16:creationId xmlns:a16="http://schemas.microsoft.com/office/drawing/2014/main" id="{B1983517-B632-4C0B-A82C-AAB7D3400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B17AE-FE86-4DFC-9496-50ECA8C22670}"/>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369541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062A-D845-4B7D-81DB-8C79586047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8EB14F-830E-4253-B947-1BEA7B51F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790678-E110-44DF-9355-F05955A3B0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4DE049-8934-478E-8B64-F2D550DCB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B190B9-E8DB-48FE-A693-1EFECEB203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EB6AFB-C654-4FE9-8F59-4077E84C080B}"/>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8" name="Footer Placeholder 7">
            <a:extLst>
              <a:ext uri="{FF2B5EF4-FFF2-40B4-BE49-F238E27FC236}">
                <a16:creationId xmlns:a16="http://schemas.microsoft.com/office/drawing/2014/main" id="{35633075-57FE-438E-B74B-FFDAD91F62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5DDDB0-905B-481A-B46C-B19B7A702A52}"/>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96304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C612-8AA5-4558-A36B-4FA8104C06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6FC53C-1C56-472E-BD3E-11B42AF2720D}"/>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4" name="Footer Placeholder 3">
            <a:extLst>
              <a:ext uri="{FF2B5EF4-FFF2-40B4-BE49-F238E27FC236}">
                <a16:creationId xmlns:a16="http://schemas.microsoft.com/office/drawing/2014/main" id="{5DCE49D7-83B6-44E2-9D26-891C57FBE5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AD5F5-5FF6-432B-BF82-4D7F7B7B528C}"/>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191838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05BB3-E4FF-4DC1-9DE6-7AC2B1253F3F}"/>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3" name="Footer Placeholder 2">
            <a:extLst>
              <a:ext uri="{FF2B5EF4-FFF2-40B4-BE49-F238E27FC236}">
                <a16:creationId xmlns:a16="http://schemas.microsoft.com/office/drawing/2014/main" id="{6E18EE81-6220-45F8-95FA-E1FDDA03F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8D1D66-F537-4152-9DD3-1060AADB1FA8}"/>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2659841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502C-F727-4DF1-9EF2-478E86F05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105649-ED94-4B70-A1B5-8C27817BC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04959-D6E2-4CFB-A501-967B314DA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9EC11-7929-47FB-A8F3-3DB90B33F3D9}"/>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6" name="Footer Placeholder 5">
            <a:extLst>
              <a:ext uri="{FF2B5EF4-FFF2-40B4-BE49-F238E27FC236}">
                <a16:creationId xmlns:a16="http://schemas.microsoft.com/office/drawing/2014/main" id="{4EFA7878-D26A-4A96-8D98-E27CE0E7E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FB25B-DA86-45D8-8FE7-D0649CF78A56}"/>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183425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FC80-DB96-4B94-B624-8B1C168B14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5E1732-BB3A-4FCE-812A-4FB29B3E99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5EECE7-D944-4412-9852-F9B9C5B84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09EA58-56FB-4F2A-89B0-68AFA3FCF2B1}"/>
              </a:ext>
            </a:extLst>
          </p:cNvPr>
          <p:cNvSpPr>
            <a:spLocks noGrp="1"/>
          </p:cNvSpPr>
          <p:nvPr>
            <p:ph type="dt" sz="half" idx="10"/>
          </p:nvPr>
        </p:nvSpPr>
        <p:spPr/>
        <p:txBody>
          <a:bodyPr/>
          <a:lstStyle/>
          <a:p>
            <a:fld id="{79F6205B-E540-4521-A5D6-81F78AF72BD2}" type="datetimeFigureOut">
              <a:rPr lang="en-US" smtClean="0"/>
              <a:t>1/10/2024</a:t>
            </a:fld>
            <a:endParaRPr lang="en-US"/>
          </a:p>
        </p:txBody>
      </p:sp>
      <p:sp>
        <p:nvSpPr>
          <p:cNvPr id="6" name="Footer Placeholder 5">
            <a:extLst>
              <a:ext uri="{FF2B5EF4-FFF2-40B4-BE49-F238E27FC236}">
                <a16:creationId xmlns:a16="http://schemas.microsoft.com/office/drawing/2014/main" id="{6C966443-1C2E-4B98-9E73-B0B522F23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1D90A-B835-4C1C-B5D2-3ABDFAF9B3C8}"/>
              </a:ext>
            </a:extLst>
          </p:cNvPr>
          <p:cNvSpPr>
            <a:spLocks noGrp="1"/>
          </p:cNvSpPr>
          <p:nvPr>
            <p:ph type="sldNum" sz="quarter" idx="12"/>
          </p:nvPr>
        </p:nvSpPr>
        <p:spPr/>
        <p:txBody>
          <a:bodyPr/>
          <a:lstStyle/>
          <a:p>
            <a:fld id="{23272777-7B0E-434B-A8C2-918AB7D5EE45}" type="slidenum">
              <a:rPr lang="en-US" smtClean="0"/>
              <a:t>‹#›</a:t>
            </a:fld>
            <a:endParaRPr lang="en-US"/>
          </a:p>
        </p:txBody>
      </p:sp>
    </p:spTree>
    <p:extLst>
      <p:ext uri="{BB962C8B-B14F-4D97-AF65-F5344CB8AC3E}">
        <p14:creationId xmlns:p14="http://schemas.microsoft.com/office/powerpoint/2010/main" val="426013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F1ADF5-32FF-46C8-90CB-B7B929C55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494D44-A250-45B7-8B0E-E510CAD0C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9AF1C-5257-4ABF-83DA-C5597D78C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6205B-E540-4521-A5D6-81F78AF72BD2}" type="datetimeFigureOut">
              <a:rPr lang="en-US" smtClean="0"/>
              <a:t>1/10/2024</a:t>
            </a:fld>
            <a:endParaRPr lang="en-US"/>
          </a:p>
        </p:txBody>
      </p:sp>
      <p:sp>
        <p:nvSpPr>
          <p:cNvPr id="5" name="Footer Placeholder 4">
            <a:extLst>
              <a:ext uri="{FF2B5EF4-FFF2-40B4-BE49-F238E27FC236}">
                <a16:creationId xmlns:a16="http://schemas.microsoft.com/office/drawing/2014/main" id="{959DC861-777F-43A3-ABD8-62AE4A9D4B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04AAB2-E854-4A93-ACF2-2C8D89B54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72777-7B0E-434B-A8C2-918AB7D5EE45}" type="slidenum">
              <a:rPr lang="en-US" smtClean="0"/>
              <a:t>‹#›</a:t>
            </a:fld>
            <a:endParaRPr lang="en-US"/>
          </a:p>
        </p:txBody>
      </p:sp>
    </p:spTree>
    <p:extLst>
      <p:ext uri="{BB962C8B-B14F-4D97-AF65-F5344CB8AC3E}">
        <p14:creationId xmlns:p14="http://schemas.microsoft.com/office/powerpoint/2010/main" val="400238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991D4-F857-44A4-B052-96A2931D9867}"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09DDE-C2C0-4DD5-929D-0F89EA8A2978}" type="slidenum">
              <a:rPr lang="en-US" smtClean="0"/>
              <a:t>‹#›</a:t>
            </a:fld>
            <a:endParaRPr lang="en-US"/>
          </a:p>
        </p:txBody>
      </p:sp>
    </p:spTree>
    <p:extLst>
      <p:ext uri="{BB962C8B-B14F-4D97-AF65-F5344CB8AC3E}">
        <p14:creationId xmlns:p14="http://schemas.microsoft.com/office/powerpoint/2010/main" val="4201576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nglt@mac.co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jointinitiatives.org/upk"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mailto:nglt@mac.com" TargetMode="External"/><Relationship Id="rId4" Type="http://schemas.openxmlformats.org/officeDocument/2006/relationships/hyperlink" Target="mailto:upk@jointinitiative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mailto:rbarry@jointinitiatives.org" TargetMode="External"/><Relationship Id="rId3" Type="http://schemas.openxmlformats.org/officeDocument/2006/relationships/hyperlink" Target="mailto:salmonte@jointinitiatives.org" TargetMode="External"/><Relationship Id="rId7" Type="http://schemas.openxmlformats.org/officeDocument/2006/relationships/hyperlink" Target="mailto:adrescher@jointinitiatives.or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mailto:kriveraramirez@jointinitiatives.org" TargetMode="External"/><Relationship Id="rId5" Type="http://schemas.openxmlformats.org/officeDocument/2006/relationships/hyperlink" Target="mailto:hmayheu@jointinitiatives.org" TargetMode="External"/><Relationship Id="rId4" Type="http://schemas.openxmlformats.org/officeDocument/2006/relationships/hyperlink" Target="mailto:nglt@mac.com"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mailto:coupkpayments@metrixiq.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AC76ED-9378-4240-B925-533394BDA512}"/>
              </a:ext>
            </a:extLst>
          </p:cNvPr>
          <p:cNvSpPr/>
          <p:nvPr/>
        </p:nvSpPr>
        <p:spPr>
          <a:xfrm>
            <a:off x="-3052" y="-8836"/>
            <a:ext cx="12198099" cy="1582700"/>
          </a:xfrm>
          <a:prstGeom prst="rect">
            <a:avLst/>
          </a:prstGeom>
          <a:solidFill>
            <a:schemeClr val="accent1">
              <a:alpha val="9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4" name="Rectangle 3">
            <a:extLst>
              <a:ext uri="{FF2B5EF4-FFF2-40B4-BE49-F238E27FC236}">
                <a16:creationId xmlns:a16="http://schemas.microsoft.com/office/drawing/2014/main" id="{7C8A7478-0A92-4567-B989-67E3DEEF7CBB}"/>
              </a:ext>
            </a:extLst>
          </p:cNvPr>
          <p:cNvSpPr/>
          <p:nvPr/>
        </p:nvSpPr>
        <p:spPr>
          <a:xfrm>
            <a:off x="-3049" y="1573864"/>
            <a:ext cx="12192000" cy="4529467"/>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7C8A7478-0A92-4567-B989-67E3DEEF7CBB}"/>
              </a:ext>
            </a:extLst>
          </p:cNvPr>
          <p:cNvSpPr/>
          <p:nvPr/>
        </p:nvSpPr>
        <p:spPr>
          <a:xfrm>
            <a:off x="0" y="1511555"/>
            <a:ext cx="12192000" cy="418217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pic>
        <p:nvPicPr>
          <p:cNvPr id="9" name="Picture 8">
            <a:extLst>
              <a:ext uri="{FF2B5EF4-FFF2-40B4-BE49-F238E27FC236}">
                <a16:creationId xmlns:a16="http://schemas.microsoft.com/office/drawing/2014/main" id="{5FA6B392-4D40-40AC-AC62-791B415B8C15}"/>
              </a:ext>
            </a:extLst>
          </p:cNvPr>
          <p:cNvPicPr>
            <a:picLocks noChangeAspect="1"/>
          </p:cNvPicPr>
          <p:nvPr/>
        </p:nvPicPr>
        <p:blipFill rotWithShape="1">
          <a:blip r:embed="rId3">
            <a:extLst>
              <a:ext uri="{28A0092B-C50C-407E-A947-70E740481C1C}">
                <a14:useLocalDpi xmlns:a14="http://schemas.microsoft.com/office/drawing/2010/main" val="0"/>
              </a:ext>
            </a:extLst>
          </a:blip>
          <a:srcRect t="29061" b="21477"/>
          <a:stretch/>
        </p:blipFill>
        <p:spPr>
          <a:xfrm>
            <a:off x="0" y="1511556"/>
            <a:ext cx="12191997" cy="4529468"/>
          </a:xfrm>
          <a:prstGeom prst="rect">
            <a:avLst/>
          </a:prstGeom>
        </p:spPr>
      </p:pic>
      <p:sp>
        <p:nvSpPr>
          <p:cNvPr id="10" name="Rectangle 9">
            <a:extLst>
              <a:ext uri="{FF2B5EF4-FFF2-40B4-BE49-F238E27FC236}">
                <a16:creationId xmlns:a16="http://schemas.microsoft.com/office/drawing/2014/main" id="{F000EE2B-9D0D-4A30-A3B8-F25FBAEB126C}"/>
              </a:ext>
            </a:extLst>
          </p:cNvPr>
          <p:cNvSpPr/>
          <p:nvPr/>
        </p:nvSpPr>
        <p:spPr>
          <a:xfrm>
            <a:off x="-12197" y="1511556"/>
            <a:ext cx="12210296" cy="4529467"/>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1" name="Rectangle 10">
            <a:extLst>
              <a:ext uri="{FF2B5EF4-FFF2-40B4-BE49-F238E27FC236}">
                <a16:creationId xmlns:a16="http://schemas.microsoft.com/office/drawing/2014/main" id="{23731220-BEF6-4CD0-B24E-4A842ADBE282}"/>
              </a:ext>
            </a:extLst>
          </p:cNvPr>
          <p:cNvSpPr/>
          <p:nvPr/>
        </p:nvSpPr>
        <p:spPr>
          <a:xfrm>
            <a:off x="3049" y="5857872"/>
            <a:ext cx="12182848" cy="183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2060"/>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B9FBA46C-9BDA-4F23-9D95-FA4D1601497E}"/>
              </a:ext>
            </a:extLst>
          </p:cNvPr>
          <p:cNvSpPr/>
          <p:nvPr/>
        </p:nvSpPr>
        <p:spPr>
          <a:xfrm>
            <a:off x="-1" y="6034625"/>
            <a:ext cx="12191997" cy="823375"/>
          </a:xfrm>
          <a:prstGeom prst="rect">
            <a:avLst/>
          </a:prstGeom>
          <a:solidFill>
            <a:schemeClr val="accent1">
              <a:alpha val="9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pic>
        <p:nvPicPr>
          <p:cNvPr id="5" name="Picture 4" descr="Logo&#10;&#10;Description automatically generated with medium confidence">
            <a:extLst>
              <a:ext uri="{FF2B5EF4-FFF2-40B4-BE49-F238E27FC236}">
                <a16:creationId xmlns:a16="http://schemas.microsoft.com/office/drawing/2014/main" id="{D47337E5-432B-ACA8-CBBC-952DDEDE4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507" y="4154008"/>
            <a:ext cx="6096000" cy="1413179"/>
          </a:xfrm>
          <a:prstGeom prst="rect">
            <a:avLst/>
          </a:prstGeom>
        </p:spPr>
      </p:pic>
      <p:sp>
        <p:nvSpPr>
          <p:cNvPr id="3" name="TextBox 2">
            <a:extLst>
              <a:ext uri="{FF2B5EF4-FFF2-40B4-BE49-F238E27FC236}">
                <a16:creationId xmlns:a16="http://schemas.microsoft.com/office/drawing/2014/main" id="{541B42CF-7E86-F477-9908-F4F01DE74326}"/>
              </a:ext>
            </a:extLst>
          </p:cNvPr>
          <p:cNvSpPr txBox="1"/>
          <p:nvPr/>
        </p:nvSpPr>
        <p:spPr>
          <a:xfrm>
            <a:off x="594803" y="323933"/>
            <a:ext cx="10813001" cy="1123384"/>
          </a:xfrm>
          <a:prstGeom prst="rect">
            <a:avLst/>
          </a:prstGeom>
          <a:noFill/>
        </p:spPr>
        <p:txBody>
          <a:bodyPr wrap="square" lIns="91440" tIns="45720" rIns="91440" bIns="45720" rtlCol="0" anchor="t">
            <a:spAutoFit/>
          </a:bodyPr>
          <a:lstStyle/>
          <a:p>
            <a:pPr algn="ctr">
              <a:spcBef>
                <a:spcPct val="0"/>
              </a:spcBef>
              <a:spcAft>
                <a:spcPts val="600"/>
              </a:spcAft>
              <a:defRPr/>
            </a:pPr>
            <a:r>
              <a:rPr lang="en-US" sz="4400" b="1" dirty="0">
                <a:ln w="0"/>
                <a:solidFill>
                  <a:schemeClr val="bg1"/>
                </a:solidFill>
                <a:effectLst>
                  <a:outerShdw blurRad="38100" dist="25400" dir="5400000" algn="ctr" rotWithShape="0">
                    <a:srgbClr val="6E747A">
                      <a:alpha val="43000"/>
                    </a:srgbClr>
                  </a:outerShdw>
                </a:effectLst>
                <a:latin typeface="+mj-lt"/>
                <a:ea typeface="+mj-ea"/>
                <a:cs typeface="+mj-cs"/>
              </a:rPr>
              <a:t>UPK Roundtable – January 2024</a:t>
            </a:r>
            <a:endParaRPr lang="en-US" sz="4400" b="1"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mj-lt"/>
              <a:ea typeface="+mj-ea"/>
              <a:cs typeface="+mj-cs"/>
            </a:endParaRPr>
          </a:p>
          <a:p>
            <a:endParaRPr lang="en-US" dirty="0">
              <a:solidFill>
                <a:schemeClr val="bg1"/>
              </a:solidFill>
              <a:ea typeface="Verdana"/>
            </a:endParaRPr>
          </a:p>
        </p:txBody>
      </p:sp>
    </p:spTree>
    <p:extLst>
      <p:ext uri="{BB962C8B-B14F-4D97-AF65-F5344CB8AC3E}">
        <p14:creationId xmlns:p14="http://schemas.microsoft.com/office/powerpoint/2010/main" val="20473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lnSpc>
                <a:spcPct val="100000"/>
              </a:lnSpc>
              <a:buNone/>
            </a:pPr>
            <a:r>
              <a:rPr lang="en-US" sz="2000" b="1" dirty="0">
                <a:solidFill>
                  <a:schemeClr val="accent1"/>
                </a:solidFill>
              </a:rPr>
              <a:t>Programs and rates for 2024-25:</a:t>
            </a:r>
            <a:endParaRPr lang="en-US" sz="2000" dirty="0">
              <a:solidFill>
                <a:schemeClr val="accent1"/>
              </a:solidFill>
            </a:endParaRPr>
          </a:p>
          <a:p>
            <a:pPr>
              <a:lnSpc>
                <a:spcPct val="100000"/>
              </a:lnSpc>
            </a:pPr>
            <a:r>
              <a:rPr lang="en-US" sz="2000" dirty="0">
                <a:solidFill>
                  <a:schemeClr val="accent1"/>
                </a:solidFill>
              </a:rPr>
              <a:t>Part Time:  between 10 and 14 hours per week, 36 weeks ($483.01 per month x 10 months); no charge to family permitted</a:t>
            </a:r>
          </a:p>
          <a:p>
            <a:pPr>
              <a:lnSpc>
                <a:spcPct val="100000"/>
              </a:lnSpc>
            </a:pPr>
            <a:r>
              <a:rPr lang="en-US" sz="2000" dirty="0">
                <a:solidFill>
                  <a:schemeClr val="accent1"/>
                </a:solidFill>
              </a:rPr>
              <a:t>Half Day:  between 15 and 29 hours per week, 36 weeks ($603.57 per month x 10 months). 15 hours are free; families may be charged for hours between 16 and 29 per week</a:t>
            </a:r>
          </a:p>
          <a:p>
            <a:pPr>
              <a:lnSpc>
                <a:spcPct val="100000"/>
              </a:lnSpc>
            </a:pPr>
            <a:r>
              <a:rPr lang="en-US" sz="2000" dirty="0">
                <a:solidFill>
                  <a:schemeClr val="accent1"/>
                </a:solidFill>
              </a:rPr>
              <a:t>Full Day:  30+ hours per week, 36 weeks ($1067.92 per month x 10 months); 30 hours are free, families may be charged for hours above 30 hours*</a:t>
            </a:r>
          </a:p>
          <a:p>
            <a:pPr marL="0" indent="0">
              <a:lnSpc>
                <a:spcPct val="100000"/>
              </a:lnSpc>
              <a:buNone/>
            </a:pPr>
            <a:r>
              <a:rPr lang="en-US" sz="2000" dirty="0">
                <a:solidFill>
                  <a:schemeClr val="accent1"/>
                </a:solidFill>
              </a:rPr>
              <a:t>*This rate is ONLY for those children who qualify for 30 hours per week of UPK and are enrolled in a full day UPK program.  Otherwise, the provider will be paid for 15 hours per week and the family will be responsible for the remaining hours of care </a:t>
            </a:r>
            <a:r>
              <a:rPr lang="en-US" sz="2000" u="sng" dirty="0">
                <a:solidFill>
                  <a:schemeClr val="accent1"/>
                </a:solidFill>
              </a:rPr>
              <a:t>according to the provider’s published rates.</a:t>
            </a:r>
            <a:r>
              <a:rPr lang="en-US" sz="2000" dirty="0">
                <a:solidFill>
                  <a:schemeClr val="accent1"/>
                </a:solidFill>
              </a:rPr>
              <a:t>  For the 2024-25 year, providers MUST publish their rates in their profile so that families have that information before choosing a potential UPK provider.</a:t>
            </a:r>
            <a:endParaRPr lang="en-US" sz="2000" u="sng" dirty="0">
              <a:solidFill>
                <a:schemeClr val="accent1"/>
              </a:solidFill>
            </a:endParaRPr>
          </a:p>
          <a:p>
            <a:pPr marL="0" indent="0">
              <a:lnSpc>
                <a:spcPct val="100000"/>
              </a:lnSpc>
              <a:buNone/>
            </a:pPr>
            <a:endParaRPr lang="en-US" sz="2000" dirty="0">
              <a:solidFill>
                <a:schemeClr val="accent1"/>
              </a:solidFill>
            </a:endParaRPr>
          </a:p>
          <a:p>
            <a:endParaRPr lang="en-US" sz="2400" dirty="0">
              <a:solidFill>
                <a:schemeClr val="accent1"/>
              </a:solidFill>
            </a:endParaRPr>
          </a:p>
          <a:p>
            <a:pPr marL="0" indent="0">
              <a:buNone/>
            </a:pPr>
            <a:endParaRPr lang="en-US" sz="2400" dirty="0">
              <a:solidFill>
                <a:schemeClr val="accent1"/>
              </a:solidFill>
            </a:endParaRPr>
          </a:p>
          <a:p>
            <a:endParaRPr lang="en-US" sz="2400" dirty="0">
              <a:solidFill>
                <a:schemeClr val="accent1"/>
              </a:solidFill>
            </a:endParaRPr>
          </a:p>
          <a:p>
            <a:endParaRPr lang="en-US" sz="2800" dirty="0"/>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2 (2024-25)</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61888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lnSpc>
                <a:spcPct val="100000"/>
              </a:lnSpc>
              <a:buNone/>
            </a:pPr>
            <a:r>
              <a:rPr lang="en-US" sz="2000" b="1" dirty="0">
                <a:solidFill>
                  <a:schemeClr val="accent1"/>
                </a:solidFill>
              </a:rPr>
              <a:t>Projected Timelines for Year 2:</a:t>
            </a:r>
          </a:p>
          <a:p>
            <a:pPr marL="0" indent="0">
              <a:lnSpc>
                <a:spcPct val="100000"/>
              </a:lnSpc>
              <a:buNone/>
            </a:pPr>
            <a:r>
              <a:rPr lang="en-US" sz="2000" u="sng" dirty="0">
                <a:solidFill>
                  <a:schemeClr val="accent1"/>
                </a:solidFill>
              </a:rPr>
              <a:t>Mid January to early to mid F</a:t>
            </a:r>
            <a:r>
              <a:rPr lang="en-US" sz="2000" dirty="0">
                <a:solidFill>
                  <a:schemeClr val="accent1"/>
                </a:solidFill>
              </a:rPr>
              <a:t>ebruary:  Providers will complete their UPK set up/profile to be included in the priority enrollment period.  Providers can join after this period but will miss the opportunity for priority enrollment of children (continuity of care).</a:t>
            </a:r>
          </a:p>
          <a:p>
            <a:pPr marL="0" indent="0">
              <a:lnSpc>
                <a:spcPct val="100000"/>
              </a:lnSpc>
              <a:buNone/>
            </a:pPr>
            <a:r>
              <a:rPr lang="en-US" sz="2000" u="sng" dirty="0">
                <a:solidFill>
                  <a:schemeClr val="accent1"/>
                </a:solidFill>
              </a:rPr>
              <a:t>Mid-February to Ma</a:t>
            </a:r>
            <a:r>
              <a:rPr lang="en-US" sz="2000" dirty="0">
                <a:solidFill>
                  <a:schemeClr val="accent1"/>
                </a:solidFill>
              </a:rPr>
              <a:t>rch:  Pre-registration for children with priority status.  1) children currently attending with the program; 2) children with siblings who are currently attending the program; 3) children of current employees of the program.</a:t>
            </a:r>
          </a:p>
          <a:p>
            <a:pPr marL="0" indent="0">
              <a:lnSpc>
                <a:spcPct val="100000"/>
              </a:lnSpc>
              <a:buNone/>
            </a:pPr>
            <a:r>
              <a:rPr lang="en-US" sz="2000" u="sng" dirty="0">
                <a:solidFill>
                  <a:schemeClr val="accent1"/>
                </a:solidFill>
              </a:rPr>
              <a:t>April to June</a:t>
            </a:r>
            <a:r>
              <a:rPr lang="en-US" sz="2000" dirty="0">
                <a:solidFill>
                  <a:schemeClr val="accent1"/>
                </a:solidFill>
              </a:rPr>
              <a:t>:  Open registration and family matching.  This will be very similar to how matching was done this year.  Families will choose and rank their preferred providers and will be matched to open seats based on a lottery number and algorithm.</a:t>
            </a:r>
          </a:p>
          <a:p>
            <a:pPr marL="0" indent="0">
              <a:lnSpc>
                <a:spcPct val="100000"/>
              </a:lnSpc>
              <a:buNone/>
            </a:pPr>
            <a:r>
              <a:rPr lang="en-US" sz="2000" u="sng" dirty="0">
                <a:solidFill>
                  <a:schemeClr val="accent1"/>
                </a:solidFill>
              </a:rPr>
              <a:t>July on</a:t>
            </a:r>
            <a:r>
              <a:rPr lang="en-US" sz="2000" dirty="0">
                <a:solidFill>
                  <a:schemeClr val="accent1"/>
                </a:solidFill>
              </a:rPr>
              <a:t>:  Will likely revert to walk in enrollment where families work directly with a provider who has an open seat.</a:t>
            </a:r>
          </a:p>
          <a:p>
            <a:pPr marL="0" indent="0">
              <a:lnSpc>
                <a:spcPct val="100000"/>
              </a:lnSpc>
              <a:buNone/>
            </a:pPr>
            <a:r>
              <a:rPr lang="en-US" sz="2000" u="sng" dirty="0">
                <a:solidFill>
                  <a:schemeClr val="accent1"/>
                </a:solidFill>
              </a:rPr>
              <a:t>Children with IEPs</a:t>
            </a:r>
            <a:r>
              <a:rPr lang="en-US" sz="2000" dirty="0">
                <a:solidFill>
                  <a:schemeClr val="accent1"/>
                </a:solidFill>
              </a:rPr>
              <a:t>: Will work with their school district/administrative unit to enroll.</a:t>
            </a:r>
          </a:p>
          <a:p>
            <a:endParaRPr lang="en-US" sz="2400" dirty="0">
              <a:solidFill>
                <a:schemeClr val="accent1"/>
              </a:solidFill>
            </a:endParaRPr>
          </a:p>
          <a:p>
            <a:pPr marL="0" indent="0">
              <a:buNone/>
            </a:pPr>
            <a:endParaRPr lang="en-US" sz="2400" dirty="0">
              <a:solidFill>
                <a:schemeClr val="accent1"/>
              </a:solidFill>
            </a:endParaRPr>
          </a:p>
          <a:p>
            <a:endParaRPr lang="en-US" sz="2400" dirty="0">
              <a:solidFill>
                <a:schemeClr val="accent1"/>
              </a:solidFill>
            </a:endParaRPr>
          </a:p>
          <a:p>
            <a:endParaRPr lang="en-US" sz="2800" dirty="0"/>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2 (2024-25)</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2993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lnSpc>
                <a:spcPct val="100000"/>
              </a:lnSpc>
              <a:buNone/>
            </a:pPr>
            <a:r>
              <a:rPr lang="en-US" sz="2000" b="1" dirty="0">
                <a:solidFill>
                  <a:schemeClr val="accent1"/>
                </a:solidFill>
              </a:rPr>
              <a:t>Preparing for provider set-up:</a:t>
            </a:r>
          </a:p>
          <a:p>
            <a:pPr marL="0" indent="0">
              <a:lnSpc>
                <a:spcPct val="100000"/>
              </a:lnSpc>
              <a:buNone/>
            </a:pPr>
            <a:r>
              <a:rPr lang="en-US" sz="2000" dirty="0">
                <a:solidFill>
                  <a:schemeClr val="accent1"/>
                </a:solidFill>
              </a:rPr>
              <a:t>There will be a new set up form this year so all UPK providers – new or returning – will need to register once set up is available.</a:t>
            </a:r>
          </a:p>
          <a:p>
            <a:pPr marL="0" indent="0">
              <a:lnSpc>
                <a:spcPct val="100000"/>
              </a:lnSpc>
              <a:buNone/>
            </a:pPr>
            <a:r>
              <a:rPr lang="en-US" sz="2000" dirty="0">
                <a:solidFill>
                  <a:schemeClr val="accent1"/>
                </a:solidFill>
              </a:rPr>
              <a:t>Minimum information needed for registration:</a:t>
            </a:r>
          </a:p>
          <a:p>
            <a:pPr>
              <a:lnSpc>
                <a:spcPct val="100000"/>
              </a:lnSpc>
            </a:pPr>
            <a:r>
              <a:rPr lang="en-US" sz="2000" dirty="0">
                <a:solidFill>
                  <a:schemeClr val="accent1"/>
                </a:solidFill>
              </a:rPr>
              <a:t>Each location’s kindergarten eligibility date and school district (providers will be able to choose the kindergarten cut off date that you are using to register children for UPK)</a:t>
            </a:r>
          </a:p>
          <a:p>
            <a:pPr>
              <a:lnSpc>
                <a:spcPct val="100000"/>
              </a:lnSpc>
            </a:pPr>
            <a:r>
              <a:rPr lang="en-US" sz="2000" dirty="0">
                <a:solidFill>
                  <a:schemeClr val="accent1"/>
                </a:solidFill>
              </a:rPr>
              <a:t>Each location’s preschool program type(s) as well as the languages of instruction</a:t>
            </a:r>
          </a:p>
          <a:p>
            <a:pPr>
              <a:lnSpc>
                <a:spcPct val="100000"/>
              </a:lnSpc>
            </a:pPr>
            <a:r>
              <a:rPr lang="en-US" sz="2000" dirty="0">
                <a:solidFill>
                  <a:schemeClr val="accent1"/>
                </a:solidFill>
              </a:rPr>
              <a:t>The number of UPK seats (children who in their last year of eligibility prior to kindergarten) available in each program and in each location</a:t>
            </a:r>
          </a:p>
          <a:p>
            <a:pPr>
              <a:lnSpc>
                <a:spcPct val="100000"/>
              </a:lnSpc>
            </a:pPr>
            <a:r>
              <a:rPr lang="en-US" sz="2000" dirty="0">
                <a:solidFill>
                  <a:schemeClr val="accent1"/>
                </a:solidFill>
              </a:rPr>
              <a:t>Contact information for your Authorized Representative (whoever is authorized to sign the Provider Service Agreement)</a:t>
            </a:r>
          </a:p>
          <a:p>
            <a:pPr marL="0" indent="0">
              <a:buNone/>
            </a:pPr>
            <a:r>
              <a:rPr lang="en-US" sz="2000" b="1" dirty="0">
                <a:solidFill>
                  <a:schemeClr val="accent1"/>
                </a:solidFill>
              </a:rPr>
              <a:t>For consultation prior to completing your set-up form, please reach out to Noreen at </a:t>
            </a:r>
            <a:r>
              <a:rPr lang="en-US" sz="2000" b="1" dirty="0" err="1">
                <a:solidFill>
                  <a:schemeClr val="accent1"/>
                </a:solidFill>
              </a:rPr>
              <a:t>nglt@mac.com</a:t>
            </a:r>
            <a:r>
              <a:rPr lang="en-US" sz="2000" b="1" dirty="0">
                <a:solidFill>
                  <a:schemeClr val="accent1"/>
                </a:solidFill>
              </a:rPr>
              <a:t>.</a:t>
            </a:r>
          </a:p>
          <a:p>
            <a:pPr marL="0" indent="0">
              <a:buNone/>
            </a:pPr>
            <a:endParaRPr lang="en-US" sz="2400" dirty="0">
              <a:solidFill>
                <a:schemeClr val="accent1"/>
              </a:solidFill>
            </a:endParaRPr>
          </a:p>
          <a:p>
            <a:endParaRPr lang="en-US" sz="2400" dirty="0">
              <a:solidFill>
                <a:schemeClr val="accent1"/>
              </a:solidFill>
            </a:endParaRPr>
          </a:p>
          <a:p>
            <a:endParaRPr lang="en-US" sz="2800" dirty="0"/>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2 (2024-25)</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289776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buNone/>
            </a:pPr>
            <a:r>
              <a:rPr lang="en-US" sz="2000" b="1" dirty="0">
                <a:solidFill>
                  <a:schemeClr val="accent1"/>
                </a:solidFill>
              </a:rPr>
              <a:t>Frequently asked questions:</a:t>
            </a:r>
            <a:endParaRPr lang="en-US" sz="2000" dirty="0">
              <a:solidFill>
                <a:schemeClr val="accent1"/>
              </a:solidFill>
            </a:endParaRPr>
          </a:p>
          <a:p>
            <a:pPr marL="0" indent="0">
              <a:buNone/>
            </a:pPr>
            <a:r>
              <a:rPr lang="en-US" sz="2000" u="sng" dirty="0">
                <a:solidFill>
                  <a:schemeClr val="accent1"/>
                </a:solidFill>
              </a:rPr>
              <a:t>Do children who are currently enrolled as 3-year-olds need to re-register for the 2024-25 year?</a:t>
            </a:r>
          </a:p>
          <a:p>
            <a:pPr marL="0" indent="0">
              <a:buNone/>
            </a:pPr>
            <a:r>
              <a:rPr lang="en-US" sz="2000" i="1" dirty="0">
                <a:solidFill>
                  <a:schemeClr val="accent1"/>
                </a:solidFill>
              </a:rPr>
              <a:t>Yes.  All families will need to register for the 2024-25 year as some new questions will be asked and the application will be simplified for families.</a:t>
            </a:r>
          </a:p>
          <a:p>
            <a:pPr marL="0" indent="0">
              <a:buNone/>
            </a:pPr>
            <a:r>
              <a:rPr lang="en-US" sz="2000" u="sng" dirty="0">
                <a:solidFill>
                  <a:schemeClr val="accent1"/>
                </a:solidFill>
              </a:rPr>
              <a:t>Will a family be eligible for priority enrollment if they are on my wait list but not yet attending during the priority registration period?</a:t>
            </a:r>
          </a:p>
          <a:p>
            <a:pPr marL="0" indent="0">
              <a:buNone/>
            </a:pPr>
            <a:r>
              <a:rPr lang="en-US" sz="2000" i="1" dirty="0">
                <a:solidFill>
                  <a:schemeClr val="accent1"/>
                </a:solidFill>
              </a:rPr>
              <a:t>No.  Families must be currently attending or have a sibling currently attending or be a child of a current employee to take advantage of the priority enrollment period.</a:t>
            </a:r>
          </a:p>
          <a:p>
            <a:pPr marL="0" indent="0">
              <a:buNone/>
            </a:pPr>
            <a:r>
              <a:rPr lang="en-US" sz="2000" u="sng" dirty="0">
                <a:solidFill>
                  <a:schemeClr val="accent1"/>
                </a:solidFill>
              </a:rPr>
              <a:t>What information will be required on my profile</a:t>
            </a:r>
            <a:r>
              <a:rPr lang="en-US" sz="2000" dirty="0">
                <a:solidFill>
                  <a:schemeClr val="accent1"/>
                </a:solidFill>
              </a:rPr>
              <a:t>?</a:t>
            </a:r>
          </a:p>
          <a:p>
            <a:pPr marL="0" indent="0">
              <a:buNone/>
            </a:pPr>
            <a:r>
              <a:rPr lang="en-US" sz="2000" i="1" dirty="0">
                <a:solidFill>
                  <a:schemeClr val="accent1"/>
                </a:solidFill>
              </a:rPr>
              <a:t>This will be available in the next week or so but in addition to the information listed on the previous slide, providers will be required to publish their rates so that families will know what they will be charged for any additional UPK hours.</a:t>
            </a:r>
          </a:p>
          <a:p>
            <a:endParaRPr lang="en-US" sz="2800" dirty="0"/>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2 (2024-25)</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207149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buNone/>
            </a:pPr>
            <a:r>
              <a:rPr lang="en-US" sz="2000" b="1" dirty="0">
                <a:solidFill>
                  <a:schemeClr val="accent1"/>
                </a:solidFill>
              </a:rPr>
              <a:t>Frequently asked questions:</a:t>
            </a:r>
            <a:endParaRPr lang="en-US" sz="2000" dirty="0">
              <a:solidFill>
                <a:schemeClr val="accent1"/>
              </a:solidFill>
            </a:endParaRPr>
          </a:p>
          <a:p>
            <a:pPr marL="0" indent="0">
              <a:buNone/>
            </a:pPr>
            <a:r>
              <a:rPr lang="en-US" sz="2000" u="sng" dirty="0"/>
              <a:t>Do I have to participate for the 2024-25 UPK year if I sign up and then decide that it doesn’t work for my business?</a:t>
            </a:r>
          </a:p>
          <a:p>
            <a:pPr marL="0" indent="0">
              <a:buNone/>
            </a:pPr>
            <a:r>
              <a:rPr lang="en-US" sz="2000" i="1" dirty="0"/>
              <a:t>No.  You can opt out of UPK at any time but we suggest that you make that decision before the UPK year begins.</a:t>
            </a:r>
          </a:p>
          <a:p>
            <a:pPr marL="0" indent="0">
              <a:buNone/>
            </a:pPr>
            <a:r>
              <a:rPr lang="en-US" sz="2000" u="sng" dirty="0"/>
              <a:t>Does the state decide when my 36 weeks of UPK begins?</a:t>
            </a:r>
          </a:p>
          <a:p>
            <a:pPr marL="0" indent="0">
              <a:buNone/>
            </a:pPr>
            <a:r>
              <a:rPr lang="en-US" sz="2000" i="1" dirty="0"/>
              <a:t>No, the provider sets up their own schedule.  The expectation is, however, that providers will set up a schedule that at least somewhat aligns with the school year as UPK payments run from August through May.  All UPK providers should decide on a UPK calendar that covers 36 weeks of UPK and publish that for families.</a:t>
            </a:r>
          </a:p>
          <a:p>
            <a:pPr marL="0" indent="0">
              <a:buNone/>
            </a:pPr>
            <a:r>
              <a:rPr lang="en-US" sz="2000" u="sng" dirty="0"/>
              <a:t>Do I have to make up snow days and holidays?</a:t>
            </a:r>
          </a:p>
          <a:p>
            <a:pPr marL="0" indent="0">
              <a:buNone/>
            </a:pPr>
            <a:r>
              <a:rPr lang="en-US" sz="2000" i="1" dirty="0"/>
              <a:t>No.  However, if a provider is closed for a full week, that may not be counted in the 36 weeks of UPK.  The more you can publish for the family, the better.</a:t>
            </a:r>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2 (2024-25)</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366804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buNone/>
            </a:pPr>
            <a:r>
              <a:rPr lang="en-US" sz="2000" b="1" dirty="0">
                <a:solidFill>
                  <a:schemeClr val="accent1"/>
                </a:solidFill>
              </a:rPr>
              <a:t>Frequently asked questions:</a:t>
            </a:r>
          </a:p>
          <a:p>
            <a:pPr marL="0" indent="0">
              <a:buNone/>
            </a:pPr>
            <a:r>
              <a:rPr lang="en-US" sz="2000" u="sng" dirty="0">
                <a:solidFill>
                  <a:schemeClr val="accent1"/>
                </a:solidFill>
              </a:rPr>
              <a:t>Can I increase or decrease my seats after I have submitted my initial seat verification form?</a:t>
            </a:r>
          </a:p>
          <a:p>
            <a:pPr marL="0" indent="0">
              <a:buNone/>
            </a:pPr>
            <a:r>
              <a:rPr lang="en-US" sz="2000" i="1" dirty="0">
                <a:solidFill>
                  <a:schemeClr val="accent1"/>
                </a:solidFill>
              </a:rPr>
              <a:t>Yes.  However, it is easier to increase seats than to decrease seats, particularly after the matching algorithms has begun.  If you need help in determining the number of seats that you should offer to UPK, contact Noreen at </a:t>
            </a:r>
            <a:r>
              <a:rPr lang="en-US" sz="2000" i="1" dirty="0">
                <a:solidFill>
                  <a:schemeClr val="accent1"/>
                </a:solidFill>
                <a:hlinkClick r:id="rId3"/>
              </a:rPr>
              <a:t>nglt@mac.com</a:t>
            </a:r>
            <a:r>
              <a:rPr lang="en-US" sz="2000" i="1" dirty="0">
                <a:solidFill>
                  <a:schemeClr val="accent1"/>
                </a:solidFill>
              </a:rPr>
              <a:t> to make an appointment.</a:t>
            </a:r>
          </a:p>
          <a:p>
            <a:pPr marL="0" indent="0">
              <a:buNone/>
            </a:pPr>
            <a:r>
              <a:rPr lang="en-US" sz="2000" u="sng" dirty="0">
                <a:solidFill>
                  <a:schemeClr val="accent1"/>
                </a:solidFill>
              </a:rPr>
              <a:t>If I have UPK seats that haven’t been filled, can I fill those seats with non-UPK children?</a:t>
            </a:r>
          </a:p>
          <a:p>
            <a:pPr marL="0" indent="0">
              <a:buNone/>
            </a:pPr>
            <a:r>
              <a:rPr lang="en-US" sz="2000" i="1" dirty="0">
                <a:solidFill>
                  <a:schemeClr val="accent1"/>
                </a:solidFill>
              </a:rPr>
              <a:t>Once you have decided on the number of UPK seats that you will offer, those seats “belong” to UPK unless you contact JI to ask to have your seat numbers reduced.  We are constantly supporting families to find a UPK seat and count on the information in </a:t>
            </a:r>
            <a:r>
              <a:rPr lang="en-US" sz="2000" i="1" dirty="0" err="1">
                <a:solidFill>
                  <a:schemeClr val="accent1"/>
                </a:solidFill>
              </a:rPr>
              <a:t>BridgeCare</a:t>
            </a:r>
            <a:r>
              <a:rPr lang="en-US" sz="2000" i="1" dirty="0">
                <a:solidFill>
                  <a:schemeClr val="accent1"/>
                </a:solidFill>
              </a:rPr>
              <a:t> concerning open seats to be accurate.  It is frustrating to a family to be told that there is a seat at a provider and then have the provider tell them that they don’t have seats.  If you would like UPK seats released, you MUST call or email JI to have that done.</a:t>
            </a:r>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2 (2024-25)</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167611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buNone/>
            </a:pPr>
            <a:r>
              <a:rPr lang="en-US" sz="2000" b="1" dirty="0">
                <a:solidFill>
                  <a:schemeClr val="accent1"/>
                </a:solidFill>
              </a:rPr>
              <a:t>Frequently asked questions:</a:t>
            </a:r>
          </a:p>
          <a:p>
            <a:pPr marL="0" indent="0">
              <a:buNone/>
            </a:pPr>
            <a:r>
              <a:rPr lang="en-US" sz="2000" u="sng" dirty="0">
                <a:solidFill>
                  <a:schemeClr val="accent1"/>
                </a:solidFill>
              </a:rPr>
              <a:t>How do I get a “walk-in” child enrolled with me while the algorithm is still running?</a:t>
            </a:r>
          </a:p>
          <a:p>
            <a:pPr marL="0" indent="0">
              <a:buNone/>
            </a:pPr>
            <a:r>
              <a:rPr lang="en-US" sz="2000" i="1" dirty="0">
                <a:solidFill>
                  <a:schemeClr val="accent1"/>
                </a:solidFill>
              </a:rPr>
              <a:t>Until the walk-in period starts in the summer, all children must be run through the algorithm to be matched; matching will take place based on their lottery number, not when they applied for UPK.  This support the core value of equitable access to the providers of the family’s choice.  After the walk-in period begins, providers will have the option of requesting that a family be placed with them in an open seat.</a:t>
            </a:r>
          </a:p>
          <a:p>
            <a:pPr marL="0" indent="0">
              <a:buNone/>
            </a:pPr>
            <a:r>
              <a:rPr lang="en-US" sz="2000" u="sng" dirty="0">
                <a:solidFill>
                  <a:schemeClr val="accent1"/>
                </a:solidFill>
              </a:rPr>
              <a:t>Can I decline a family that has been matched with me?</a:t>
            </a:r>
          </a:p>
          <a:p>
            <a:pPr marL="0" indent="0">
              <a:buNone/>
            </a:pPr>
            <a:r>
              <a:rPr lang="en-US" sz="2000" i="1" dirty="0">
                <a:solidFill>
                  <a:schemeClr val="accent1"/>
                </a:solidFill>
              </a:rPr>
              <a:t>In general, no.  Some providers have certain declinations available to them based on the requirements of their program (school districts, co-ops, some faith-based providers, etc.) but in general, providers are obligated to accept the children who have been matched with them.  There are some exceptions to this, which can be discussed with a UPK staff member at JI. There MAY be a limited exception for family childcare teachers this coming year as services are provided in their home. Families can decline a proposed match at any time.</a:t>
            </a:r>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2 (2024-25)</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257033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buNone/>
            </a:pPr>
            <a:r>
              <a:rPr lang="en-US" sz="2000" b="1" dirty="0">
                <a:solidFill>
                  <a:schemeClr val="accent1"/>
                </a:solidFill>
              </a:rPr>
              <a:t>Resources:</a:t>
            </a:r>
            <a:endParaRPr lang="en-US" sz="2000" dirty="0">
              <a:solidFill>
                <a:schemeClr val="accent1"/>
              </a:solidFill>
            </a:endParaRPr>
          </a:p>
          <a:p>
            <a:pPr marL="0" indent="0">
              <a:buNone/>
            </a:pPr>
            <a:r>
              <a:rPr lang="en-US" sz="2000" dirty="0">
                <a:solidFill>
                  <a:schemeClr val="accent1"/>
                </a:solidFill>
              </a:rPr>
              <a:t>Book mark the UPK page at </a:t>
            </a:r>
            <a:r>
              <a:rPr lang="en-US" sz="2000" dirty="0">
                <a:solidFill>
                  <a:schemeClr val="accent1"/>
                </a:solidFill>
                <a:hlinkClick r:id="rId3"/>
              </a:rPr>
              <a:t>www.jointinitiatives.org/upk</a:t>
            </a:r>
            <a:endParaRPr lang="en-US" sz="2000" dirty="0">
              <a:solidFill>
                <a:schemeClr val="accent1"/>
              </a:solidFill>
            </a:endParaRPr>
          </a:p>
          <a:p>
            <a:r>
              <a:rPr lang="en-US" sz="2000" dirty="0">
                <a:solidFill>
                  <a:schemeClr val="accent1"/>
                </a:solidFill>
              </a:rPr>
              <a:t>	Up to date information</a:t>
            </a:r>
          </a:p>
          <a:p>
            <a:r>
              <a:rPr lang="en-US" sz="2000" dirty="0">
                <a:solidFill>
                  <a:schemeClr val="accent1"/>
                </a:solidFill>
              </a:rPr>
              <a:t>	Provider guides</a:t>
            </a:r>
          </a:p>
          <a:p>
            <a:r>
              <a:rPr lang="en-US" sz="2000" dirty="0">
                <a:solidFill>
                  <a:schemeClr val="accent1"/>
                </a:solidFill>
              </a:rPr>
              <a:t>	Other state resources</a:t>
            </a:r>
          </a:p>
          <a:p>
            <a:pPr marL="0" indent="0">
              <a:buNone/>
            </a:pPr>
            <a:r>
              <a:rPr lang="en-US" sz="2000" dirty="0">
                <a:solidFill>
                  <a:schemeClr val="accent1"/>
                </a:solidFill>
              </a:rPr>
              <a:t>Sign up for the UPK newsletter on the UPK page above</a:t>
            </a:r>
          </a:p>
          <a:p>
            <a:pPr marL="0" indent="0">
              <a:buNone/>
            </a:pPr>
            <a:r>
              <a:rPr lang="en-US" sz="2000" dirty="0">
                <a:solidFill>
                  <a:schemeClr val="accent1"/>
                </a:solidFill>
              </a:rPr>
              <a:t>Continue to attend monthly roundtables</a:t>
            </a:r>
          </a:p>
          <a:p>
            <a:pPr marL="0" indent="0">
              <a:buNone/>
            </a:pPr>
            <a:r>
              <a:rPr lang="en-US" sz="2000" dirty="0">
                <a:solidFill>
                  <a:schemeClr val="accent1"/>
                </a:solidFill>
              </a:rPr>
              <a:t>Call or Email UPK staff at </a:t>
            </a:r>
            <a:r>
              <a:rPr lang="en-US" sz="2000" dirty="0">
                <a:solidFill>
                  <a:schemeClr val="accent1"/>
                </a:solidFill>
                <a:hlinkClick r:id="rId4"/>
              </a:rPr>
              <a:t>upk@jointinitiatives.org</a:t>
            </a:r>
            <a:r>
              <a:rPr lang="en-US" sz="2000" dirty="0">
                <a:solidFill>
                  <a:schemeClr val="accent1"/>
                </a:solidFill>
              </a:rPr>
              <a:t> or 719-828-1514</a:t>
            </a:r>
          </a:p>
          <a:p>
            <a:pPr marL="0" indent="0">
              <a:buNone/>
            </a:pPr>
            <a:r>
              <a:rPr lang="en-US" sz="2000" dirty="0">
                <a:solidFill>
                  <a:schemeClr val="accent1"/>
                </a:solidFill>
              </a:rPr>
              <a:t>Set up a consultation appointment with Noreen at </a:t>
            </a:r>
            <a:r>
              <a:rPr lang="en-US" sz="2000" dirty="0">
                <a:solidFill>
                  <a:schemeClr val="accent1"/>
                </a:solidFill>
                <a:hlinkClick r:id="rId5"/>
              </a:rPr>
              <a:t>nglt@mac.com</a:t>
            </a:r>
            <a:endParaRPr lang="en-US" sz="2000" dirty="0">
              <a:solidFill>
                <a:schemeClr val="accent1"/>
              </a:solidFill>
            </a:endParaRPr>
          </a:p>
          <a:p>
            <a:pPr marL="0" indent="0">
              <a:buNone/>
            </a:pPr>
            <a:r>
              <a:rPr lang="en-US" sz="2000" dirty="0">
                <a:solidFill>
                  <a:schemeClr val="accent1"/>
                </a:solidFill>
              </a:rPr>
              <a:t>Keep your email up to date with the state!</a:t>
            </a:r>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2 (2024-25)</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1306401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903AE0-9B79-4135-AF63-F2973D75A0ED}"/>
              </a:ext>
            </a:extLst>
          </p:cNvPr>
          <p:cNvSpPr/>
          <p:nvPr/>
        </p:nvSpPr>
        <p:spPr>
          <a:xfrm>
            <a:off x="-2422" y="-4243"/>
            <a:ext cx="12192001" cy="2657824"/>
          </a:xfrm>
          <a:prstGeom prst="rect">
            <a:avLst/>
          </a:prstGeom>
          <a:gradFill>
            <a:gsLst>
              <a:gs pos="0">
                <a:schemeClr val="accent6">
                  <a:lumMod val="20000"/>
                  <a:lumOff val="80000"/>
                </a:schemeClr>
              </a:gs>
              <a:gs pos="49099">
                <a:srgbClr val="F6F8FC"/>
              </a:gs>
              <a:gs pos="98198">
                <a:schemeClr val="accent1">
                  <a:lumMod val="5000"/>
                  <a:lumOff val="95000"/>
                </a:schemeClr>
              </a:gs>
              <a:gs pos="0">
                <a:srgbClr val="BFF2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51C6DEA-F6ED-4921-B521-676D91D1966A}"/>
              </a:ext>
            </a:extLst>
          </p:cNvPr>
          <p:cNvSpPr/>
          <p:nvPr/>
        </p:nvSpPr>
        <p:spPr>
          <a:xfrm>
            <a:off x="-1" y="4986943"/>
            <a:ext cx="12198099" cy="1891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6B5FB8D-6BE4-4071-942D-A7820D01A14A}"/>
              </a:ext>
            </a:extLst>
          </p:cNvPr>
          <p:cNvSpPr txBox="1"/>
          <p:nvPr/>
        </p:nvSpPr>
        <p:spPr>
          <a:xfrm>
            <a:off x="3314437" y="5786891"/>
            <a:ext cx="70456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ea typeface="+mn-ea"/>
                <a:cs typeface="+mn-cs"/>
              </a:rPr>
              <a:t>Foundations</a:t>
            </a:r>
            <a:r>
              <a:rPr kumimoji="0" lang="en-US" sz="1100" b="0" i="0" u="none" strike="noStrike" kern="1200" cap="none" spc="0" normalizeH="0" baseline="0" noProof="0">
                <a:ln>
                  <a:noFill/>
                </a:ln>
                <a:solidFill>
                  <a:prstClr val="black"/>
                </a:solidFill>
                <a:effectLst/>
                <a:uLnTx/>
                <a:uFillTx/>
                <a:ea typeface="+mn-ea"/>
                <a:cs typeface="+mn-cs"/>
              </a:rPr>
              <a:t> is the early childhood program of Joint Initiatives for Youth + Families.</a:t>
            </a:r>
          </a:p>
        </p:txBody>
      </p:sp>
      <p:sp>
        <p:nvSpPr>
          <p:cNvPr id="14" name="Rectangle 13">
            <a:extLst>
              <a:ext uri="{FF2B5EF4-FFF2-40B4-BE49-F238E27FC236}">
                <a16:creationId xmlns:a16="http://schemas.microsoft.com/office/drawing/2014/main" id="{1C2F751A-3241-4F13-8F0F-50A915A5DFC8}"/>
              </a:ext>
            </a:extLst>
          </p:cNvPr>
          <p:cNvSpPr/>
          <p:nvPr/>
        </p:nvSpPr>
        <p:spPr>
          <a:xfrm>
            <a:off x="0" y="2302596"/>
            <a:ext cx="12203568" cy="235497"/>
          </a:xfrm>
          <a:prstGeom prst="rect">
            <a:avLst/>
          </a:prstGeom>
          <a:solidFill>
            <a:srgbClr val="12808C">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46EBEA4-0B69-447D-8099-A133552CF139}"/>
              </a:ext>
            </a:extLst>
          </p:cNvPr>
          <p:cNvSpPr/>
          <p:nvPr/>
        </p:nvSpPr>
        <p:spPr>
          <a:xfrm>
            <a:off x="-13989" y="4831122"/>
            <a:ext cx="12203568" cy="159690"/>
          </a:xfrm>
          <a:prstGeom prst="rect">
            <a:avLst/>
          </a:prstGeom>
          <a:solidFill>
            <a:srgbClr val="85AA54">
              <a:alpha val="9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2FCB1AE5-B816-4DC5-9395-38A04B78F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692" y="5201491"/>
            <a:ext cx="1385196" cy="1432410"/>
          </a:xfrm>
          <a:prstGeom prst="rect">
            <a:avLst/>
          </a:prstGeom>
        </p:spPr>
      </p:pic>
      <p:pic>
        <p:nvPicPr>
          <p:cNvPr id="19" name="Picture 18">
            <a:extLst>
              <a:ext uri="{FF2B5EF4-FFF2-40B4-BE49-F238E27FC236}">
                <a16:creationId xmlns:a16="http://schemas.microsoft.com/office/drawing/2014/main" id="{BEDD0AA8-5128-4FC4-9654-A61BF90AD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68" y="5581429"/>
            <a:ext cx="2873169" cy="706828"/>
          </a:xfrm>
          <a:prstGeom prst="rect">
            <a:avLst/>
          </a:prstGeom>
        </p:spPr>
      </p:pic>
      <p:sp>
        <p:nvSpPr>
          <p:cNvPr id="4" name="Rectangle 3">
            <a:extLst>
              <a:ext uri="{FF2B5EF4-FFF2-40B4-BE49-F238E27FC236}">
                <a16:creationId xmlns:a16="http://schemas.microsoft.com/office/drawing/2014/main" id="{9252298E-164D-786F-EB75-10E48A65F786}"/>
              </a:ext>
            </a:extLst>
          </p:cNvPr>
          <p:cNvSpPr/>
          <p:nvPr/>
        </p:nvSpPr>
        <p:spPr>
          <a:xfrm>
            <a:off x="-13989" y="2518554"/>
            <a:ext cx="12203568" cy="2312568"/>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7" name="Title 4">
            <a:extLst>
              <a:ext uri="{FF2B5EF4-FFF2-40B4-BE49-F238E27FC236}">
                <a16:creationId xmlns:a16="http://schemas.microsoft.com/office/drawing/2014/main" id="{EDD21718-400A-41FF-87BC-FFBC26D18E72}"/>
              </a:ext>
            </a:extLst>
          </p:cNvPr>
          <p:cNvSpPr txBox="1">
            <a:spLocks/>
          </p:cNvSpPr>
          <p:nvPr/>
        </p:nvSpPr>
        <p:spPr>
          <a:xfrm>
            <a:off x="0" y="2943060"/>
            <a:ext cx="12198098" cy="1134321"/>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sz="8800" dirty="0">
                <a:ln w="0"/>
                <a:solidFill>
                  <a:prstClr val="white"/>
                </a:solidFill>
                <a:effectLst>
                  <a:outerShdw blurRad="38100" dist="25400" dir="5400000" algn="ctr" rotWithShape="0">
                    <a:srgbClr val="6E747A">
                      <a:alpha val="43000"/>
                    </a:srgbClr>
                  </a:outerShdw>
                </a:effectLst>
                <a:latin typeface="Baguet Script" panose="00000500000000000000" pitchFamily="2" charset="0"/>
              </a:rPr>
              <a:t>Additional Questions?</a:t>
            </a:r>
            <a:endParaRPr kumimoji="0" lang="en-US" sz="800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Baguet Script" panose="00000500000000000000" pitchFamily="2" charset="0"/>
            </a:endParaRPr>
          </a:p>
        </p:txBody>
      </p:sp>
      <p:sp>
        <p:nvSpPr>
          <p:cNvPr id="13" name="Content Placeholder 2">
            <a:extLst>
              <a:ext uri="{FF2B5EF4-FFF2-40B4-BE49-F238E27FC236}">
                <a16:creationId xmlns:a16="http://schemas.microsoft.com/office/drawing/2014/main" id="{BBE1A0EB-AB3D-4562-9661-2F7E77941520}"/>
              </a:ext>
            </a:extLst>
          </p:cNvPr>
          <p:cNvSpPr txBox="1">
            <a:spLocks/>
          </p:cNvSpPr>
          <p:nvPr/>
        </p:nvSpPr>
        <p:spPr>
          <a:xfrm>
            <a:off x="1570302" y="2527536"/>
            <a:ext cx="90465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bg1"/>
              </a:solidFill>
            </a:endParaRPr>
          </a:p>
        </p:txBody>
      </p:sp>
    </p:spTree>
    <p:extLst>
      <p:ext uri="{BB962C8B-B14F-4D97-AF65-F5344CB8AC3E}">
        <p14:creationId xmlns:p14="http://schemas.microsoft.com/office/powerpoint/2010/main" val="74877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903AE0-9B79-4135-AF63-F2973D75A0ED}"/>
              </a:ext>
            </a:extLst>
          </p:cNvPr>
          <p:cNvSpPr/>
          <p:nvPr/>
        </p:nvSpPr>
        <p:spPr>
          <a:xfrm>
            <a:off x="-2422" y="-4243"/>
            <a:ext cx="12192001" cy="2657824"/>
          </a:xfrm>
          <a:prstGeom prst="rect">
            <a:avLst/>
          </a:prstGeom>
          <a:gradFill>
            <a:gsLst>
              <a:gs pos="0">
                <a:schemeClr val="accent6">
                  <a:lumMod val="20000"/>
                  <a:lumOff val="80000"/>
                </a:schemeClr>
              </a:gs>
              <a:gs pos="49099">
                <a:srgbClr val="F6F8FC"/>
              </a:gs>
              <a:gs pos="98198">
                <a:schemeClr val="accent1">
                  <a:lumMod val="5000"/>
                  <a:lumOff val="95000"/>
                </a:schemeClr>
              </a:gs>
              <a:gs pos="0">
                <a:srgbClr val="BFF2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51C6DEA-F6ED-4921-B521-676D91D1966A}"/>
              </a:ext>
            </a:extLst>
          </p:cNvPr>
          <p:cNvSpPr/>
          <p:nvPr/>
        </p:nvSpPr>
        <p:spPr>
          <a:xfrm>
            <a:off x="-1" y="4986943"/>
            <a:ext cx="12198099" cy="1891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6B5FB8D-6BE4-4071-942D-A7820D01A14A}"/>
              </a:ext>
            </a:extLst>
          </p:cNvPr>
          <p:cNvSpPr txBox="1"/>
          <p:nvPr/>
        </p:nvSpPr>
        <p:spPr>
          <a:xfrm>
            <a:off x="3314437" y="5786891"/>
            <a:ext cx="70456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ea typeface="+mn-ea"/>
                <a:cs typeface="+mn-cs"/>
              </a:rPr>
              <a:t>Foundations</a:t>
            </a:r>
            <a:r>
              <a:rPr kumimoji="0" lang="en-US" sz="1100" b="0" i="0" u="none" strike="noStrike" kern="1200" cap="none" spc="0" normalizeH="0" baseline="0" noProof="0">
                <a:ln>
                  <a:noFill/>
                </a:ln>
                <a:solidFill>
                  <a:prstClr val="black"/>
                </a:solidFill>
                <a:effectLst/>
                <a:uLnTx/>
                <a:uFillTx/>
                <a:ea typeface="+mn-ea"/>
                <a:cs typeface="+mn-cs"/>
              </a:rPr>
              <a:t> is the early childhood program of Joint Initiatives for Youth + Families.</a:t>
            </a:r>
          </a:p>
        </p:txBody>
      </p:sp>
      <p:sp>
        <p:nvSpPr>
          <p:cNvPr id="14" name="Rectangle 13">
            <a:extLst>
              <a:ext uri="{FF2B5EF4-FFF2-40B4-BE49-F238E27FC236}">
                <a16:creationId xmlns:a16="http://schemas.microsoft.com/office/drawing/2014/main" id="{1C2F751A-3241-4F13-8F0F-50A915A5DFC8}"/>
              </a:ext>
            </a:extLst>
          </p:cNvPr>
          <p:cNvSpPr/>
          <p:nvPr/>
        </p:nvSpPr>
        <p:spPr>
          <a:xfrm>
            <a:off x="0" y="2302596"/>
            <a:ext cx="12203568" cy="235497"/>
          </a:xfrm>
          <a:prstGeom prst="rect">
            <a:avLst/>
          </a:prstGeom>
          <a:solidFill>
            <a:srgbClr val="12808C">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46EBEA4-0B69-447D-8099-A133552CF139}"/>
              </a:ext>
            </a:extLst>
          </p:cNvPr>
          <p:cNvSpPr/>
          <p:nvPr/>
        </p:nvSpPr>
        <p:spPr>
          <a:xfrm>
            <a:off x="-13989" y="4831122"/>
            <a:ext cx="12203568" cy="159690"/>
          </a:xfrm>
          <a:prstGeom prst="rect">
            <a:avLst/>
          </a:prstGeom>
          <a:solidFill>
            <a:srgbClr val="85AA54">
              <a:alpha val="9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2FCB1AE5-B816-4DC5-9395-38A04B78F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692" y="5201491"/>
            <a:ext cx="1385196" cy="1432410"/>
          </a:xfrm>
          <a:prstGeom prst="rect">
            <a:avLst/>
          </a:prstGeom>
        </p:spPr>
      </p:pic>
      <p:pic>
        <p:nvPicPr>
          <p:cNvPr id="19" name="Picture 18">
            <a:extLst>
              <a:ext uri="{FF2B5EF4-FFF2-40B4-BE49-F238E27FC236}">
                <a16:creationId xmlns:a16="http://schemas.microsoft.com/office/drawing/2014/main" id="{BEDD0AA8-5128-4FC4-9654-A61BF90AD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68" y="5581429"/>
            <a:ext cx="2873169" cy="706828"/>
          </a:xfrm>
          <a:prstGeom prst="rect">
            <a:avLst/>
          </a:prstGeom>
        </p:spPr>
      </p:pic>
      <p:sp>
        <p:nvSpPr>
          <p:cNvPr id="4" name="Rectangle 3">
            <a:extLst>
              <a:ext uri="{FF2B5EF4-FFF2-40B4-BE49-F238E27FC236}">
                <a16:creationId xmlns:a16="http://schemas.microsoft.com/office/drawing/2014/main" id="{9252298E-164D-786F-EB75-10E48A65F786}"/>
              </a:ext>
            </a:extLst>
          </p:cNvPr>
          <p:cNvSpPr/>
          <p:nvPr/>
        </p:nvSpPr>
        <p:spPr>
          <a:xfrm>
            <a:off x="-13989" y="2518554"/>
            <a:ext cx="12203568" cy="2312568"/>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17" name="Title 4">
            <a:extLst>
              <a:ext uri="{FF2B5EF4-FFF2-40B4-BE49-F238E27FC236}">
                <a16:creationId xmlns:a16="http://schemas.microsoft.com/office/drawing/2014/main" id="{EDD21718-400A-41FF-87BC-FFBC26D18E72}"/>
              </a:ext>
            </a:extLst>
          </p:cNvPr>
          <p:cNvSpPr txBox="1">
            <a:spLocks/>
          </p:cNvSpPr>
          <p:nvPr/>
        </p:nvSpPr>
        <p:spPr>
          <a:xfrm>
            <a:off x="0" y="2943060"/>
            <a:ext cx="12198098" cy="1134321"/>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8800"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Baguet Script" panose="00000500000000000000" pitchFamily="2" charset="0"/>
              </a:rPr>
              <a:t>Thank You!</a:t>
            </a:r>
            <a:endParaRPr kumimoji="0" lang="en-US" sz="8000"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Baguet Script" panose="00000500000000000000" pitchFamily="2" charset="0"/>
            </a:endParaRPr>
          </a:p>
        </p:txBody>
      </p:sp>
      <p:sp>
        <p:nvSpPr>
          <p:cNvPr id="13" name="Content Placeholder 2">
            <a:extLst>
              <a:ext uri="{FF2B5EF4-FFF2-40B4-BE49-F238E27FC236}">
                <a16:creationId xmlns:a16="http://schemas.microsoft.com/office/drawing/2014/main" id="{BBE1A0EB-AB3D-4562-9661-2F7E77941520}"/>
              </a:ext>
            </a:extLst>
          </p:cNvPr>
          <p:cNvSpPr txBox="1">
            <a:spLocks/>
          </p:cNvSpPr>
          <p:nvPr/>
        </p:nvSpPr>
        <p:spPr>
          <a:xfrm>
            <a:off x="1570302" y="2527536"/>
            <a:ext cx="90465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bg1"/>
              </a:solidFill>
            </a:endParaRPr>
          </a:p>
        </p:txBody>
      </p:sp>
    </p:spTree>
    <p:extLst>
      <p:ext uri="{BB962C8B-B14F-4D97-AF65-F5344CB8AC3E}">
        <p14:creationId xmlns:p14="http://schemas.microsoft.com/office/powerpoint/2010/main" val="181038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7CBFCA-8122-C1A6-D7B4-F8C75CA61200}"/>
              </a:ext>
            </a:extLst>
          </p:cNvPr>
          <p:cNvSpPr/>
          <p:nvPr/>
        </p:nvSpPr>
        <p:spPr>
          <a:xfrm>
            <a:off x="-19459" y="1"/>
            <a:ext cx="12211460" cy="6858000"/>
          </a:xfrm>
          <a:prstGeom prst="rect">
            <a:avLst/>
          </a:prstGeom>
          <a:gradFill>
            <a:gsLst>
              <a:gs pos="0">
                <a:schemeClr val="accent3">
                  <a:lumMod val="20000"/>
                  <a:lumOff val="80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8F69CB3-7618-43EE-9743-B0B8B6E29C0A}"/>
              </a:ext>
            </a:extLst>
          </p:cNvPr>
          <p:cNvSpPr/>
          <p:nvPr/>
        </p:nvSpPr>
        <p:spPr>
          <a:xfrm>
            <a:off x="-23683" y="-15455"/>
            <a:ext cx="12207240" cy="11510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400" b="1" dirty="0">
                <a:solidFill>
                  <a:schemeClr val="tx1"/>
                </a:solidFill>
                <a:latin typeface="+mj-lt"/>
              </a:rPr>
              <a:t>JI/UPK Team</a:t>
            </a:r>
          </a:p>
        </p:txBody>
      </p:sp>
      <p:sp>
        <p:nvSpPr>
          <p:cNvPr id="19" name="Title 4">
            <a:extLst>
              <a:ext uri="{FF2B5EF4-FFF2-40B4-BE49-F238E27FC236}">
                <a16:creationId xmlns:a16="http://schemas.microsoft.com/office/drawing/2014/main" id="{955C003A-EFBB-4C23-AF8E-09F04769FBA1}"/>
              </a:ext>
            </a:extLst>
          </p:cNvPr>
          <p:cNvSpPr txBox="1">
            <a:spLocks/>
          </p:cNvSpPr>
          <p:nvPr/>
        </p:nvSpPr>
        <p:spPr>
          <a:xfrm>
            <a:off x="0" y="156175"/>
            <a:ext cx="11962504" cy="704437"/>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b="1" i="0" u="none" strike="noStrike" kern="1200" cap="none" spc="0" normalizeH="0" baseline="0" noProof="0">
              <a:ln w="0"/>
              <a:effectLst>
                <a:outerShdw blurRad="38100" dist="25400" dir="5400000" algn="ctr" rotWithShape="0">
                  <a:srgbClr val="6E747A">
                    <a:alpha val="43000"/>
                  </a:srgbClr>
                </a:outerShdw>
              </a:effectLst>
              <a:uLnTx/>
              <a:uFillTx/>
              <a:ea typeface="+mj-ea"/>
              <a:cs typeface="+mj-cs"/>
            </a:endParaRPr>
          </a:p>
        </p:txBody>
      </p:sp>
      <p:sp>
        <p:nvSpPr>
          <p:cNvPr id="10" name="Content Placeholder 2">
            <a:extLst>
              <a:ext uri="{FF2B5EF4-FFF2-40B4-BE49-F238E27FC236}">
                <a16:creationId xmlns:a16="http://schemas.microsoft.com/office/drawing/2014/main" id="{0F129196-D407-4B5F-9783-A25268A502A1}"/>
              </a:ext>
            </a:extLst>
          </p:cNvPr>
          <p:cNvSpPr>
            <a:spLocks noGrp="1"/>
          </p:cNvSpPr>
          <p:nvPr>
            <p:ph idx="1"/>
          </p:nvPr>
        </p:nvSpPr>
        <p:spPr>
          <a:xfrm>
            <a:off x="588085" y="1307243"/>
            <a:ext cx="11062293" cy="5547390"/>
          </a:xfrm>
        </p:spPr>
        <p:txBody>
          <a:bodyPr vert="horz" lIns="91440" tIns="45720" rIns="91440" bIns="45720" rtlCol="0" anchor="t">
            <a:noAutofit/>
          </a:bodyPr>
          <a:lstStyle/>
          <a:p>
            <a:pPr marL="0" indent="0">
              <a:buNone/>
            </a:pPr>
            <a:r>
              <a:rPr lang="en-US" sz="1400" b="1" dirty="0">
                <a:solidFill>
                  <a:schemeClr val="bg1"/>
                </a:solidFill>
              </a:rPr>
              <a:t>Shay Almonte, Foundations Program Director </a:t>
            </a:r>
            <a:endParaRPr lang="en-US" sz="1400" b="1" dirty="0">
              <a:solidFill>
                <a:schemeClr val="bg1"/>
              </a:solidFill>
              <a:ea typeface="Verdana"/>
            </a:endParaRPr>
          </a:p>
          <a:p>
            <a:pPr marL="0" indent="0">
              <a:buNone/>
            </a:pPr>
            <a:r>
              <a:rPr lang="en-US" sz="1400" b="1" dirty="0">
                <a:solidFill>
                  <a:schemeClr val="bg1"/>
                </a:solidFill>
                <a:hlinkClick r:id="rId3">
                  <a:extLst>
                    <a:ext uri="{A12FA001-AC4F-418D-AE19-62706E023703}">
                      <ahyp:hlinkClr xmlns:ahyp="http://schemas.microsoft.com/office/drawing/2018/hyperlinkcolor" val="tx"/>
                    </a:ext>
                  </a:extLst>
                </a:hlinkClick>
              </a:rPr>
              <a:t>salmonte@jointinitiatives.org</a:t>
            </a:r>
            <a:r>
              <a:rPr lang="en-US" sz="1400" b="1" dirty="0">
                <a:solidFill>
                  <a:schemeClr val="bg1"/>
                </a:solidFill>
              </a:rPr>
              <a:t>, 719-377-8179</a:t>
            </a:r>
            <a:endParaRPr lang="en-US" sz="1400" b="1" dirty="0">
              <a:solidFill>
                <a:schemeClr val="bg1"/>
              </a:solidFill>
              <a:ea typeface="Verdana"/>
            </a:endParaRPr>
          </a:p>
          <a:p>
            <a:pPr marL="0" indent="0">
              <a:buNone/>
            </a:pPr>
            <a:endParaRPr lang="en-US" sz="1400" b="1" dirty="0">
              <a:solidFill>
                <a:schemeClr val="bg1"/>
              </a:solidFill>
            </a:endParaRPr>
          </a:p>
          <a:p>
            <a:pPr marL="0" indent="0">
              <a:buNone/>
            </a:pPr>
            <a:r>
              <a:rPr lang="en-US" sz="1400" b="1" dirty="0">
                <a:solidFill>
                  <a:schemeClr val="bg1"/>
                </a:solidFill>
              </a:rPr>
              <a:t>Noreen Landis-Tyson, Consultant</a:t>
            </a:r>
            <a:endParaRPr lang="en-US" sz="1400" b="1" dirty="0">
              <a:solidFill>
                <a:schemeClr val="bg1"/>
              </a:solidFill>
              <a:ea typeface="Verdana"/>
            </a:endParaRPr>
          </a:p>
          <a:p>
            <a:pPr marL="0" indent="0">
              <a:buNone/>
            </a:pPr>
            <a:r>
              <a:rPr lang="en-US" sz="1400" b="1" dirty="0">
                <a:solidFill>
                  <a:schemeClr val="bg1"/>
                </a:solidFill>
                <a:hlinkClick r:id="rId4">
                  <a:extLst>
                    <a:ext uri="{A12FA001-AC4F-418D-AE19-62706E023703}">
                      <ahyp:hlinkClr xmlns:ahyp="http://schemas.microsoft.com/office/drawing/2018/hyperlinkcolor" val="tx"/>
                    </a:ext>
                  </a:extLst>
                </a:hlinkClick>
              </a:rPr>
              <a:t>nglt@mac.com</a:t>
            </a:r>
            <a:r>
              <a:rPr lang="en-US" sz="1400" b="1" dirty="0">
                <a:solidFill>
                  <a:schemeClr val="bg1"/>
                </a:solidFill>
              </a:rPr>
              <a:t>, 719-338-7223</a:t>
            </a:r>
            <a:endParaRPr lang="en-US" sz="1400" b="1" dirty="0">
              <a:solidFill>
                <a:schemeClr val="bg1"/>
              </a:solidFill>
              <a:ea typeface="Verdana"/>
            </a:endParaRPr>
          </a:p>
          <a:p>
            <a:pPr marL="0" indent="0">
              <a:buNone/>
            </a:pPr>
            <a:endParaRPr lang="en-US" sz="1400" b="1" dirty="0">
              <a:solidFill>
                <a:schemeClr val="bg1"/>
              </a:solidFill>
              <a:ea typeface="Verdana"/>
            </a:endParaRPr>
          </a:p>
          <a:p>
            <a:pPr marL="0" indent="0">
              <a:buNone/>
            </a:pPr>
            <a:r>
              <a:rPr lang="en-US" sz="1400" b="1" dirty="0">
                <a:solidFill>
                  <a:schemeClr val="bg1"/>
                </a:solidFill>
                <a:ea typeface="Verdana"/>
              </a:rPr>
              <a:t>Heather </a:t>
            </a:r>
            <a:r>
              <a:rPr lang="en-US" sz="1400" b="1" dirty="0" err="1">
                <a:solidFill>
                  <a:schemeClr val="bg1"/>
                </a:solidFill>
                <a:ea typeface="Verdana"/>
              </a:rPr>
              <a:t>Mayheu</a:t>
            </a:r>
            <a:r>
              <a:rPr lang="en-US" sz="1400" b="1" dirty="0">
                <a:solidFill>
                  <a:schemeClr val="bg1"/>
                </a:solidFill>
                <a:ea typeface="Verdana"/>
              </a:rPr>
              <a:t>, Family Resource Navigator</a:t>
            </a:r>
          </a:p>
          <a:p>
            <a:pPr marL="0" indent="0">
              <a:buNone/>
            </a:pPr>
            <a:r>
              <a:rPr lang="en-US" sz="1400" b="1" dirty="0">
                <a:solidFill>
                  <a:schemeClr val="bg1"/>
                </a:solidFill>
                <a:ea typeface="Verdana"/>
                <a:hlinkClick r:id="rId5"/>
              </a:rPr>
              <a:t>hmayheu@jointinitiatives.org</a:t>
            </a:r>
            <a:r>
              <a:rPr lang="en-US" sz="1400" b="1" dirty="0">
                <a:solidFill>
                  <a:schemeClr val="bg1"/>
                </a:solidFill>
                <a:ea typeface="Verdana"/>
              </a:rPr>
              <a:t>, 719-684-4326</a:t>
            </a:r>
          </a:p>
          <a:p>
            <a:pPr marL="0" indent="0">
              <a:buNone/>
            </a:pPr>
            <a:endParaRPr lang="en-US" sz="1400" b="1" dirty="0">
              <a:solidFill>
                <a:schemeClr val="bg1"/>
              </a:solidFill>
              <a:ea typeface="Verdana"/>
            </a:endParaRPr>
          </a:p>
          <a:p>
            <a:pPr marL="0" indent="0">
              <a:buNone/>
            </a:pPr>
            <a:r>
              <a:rPr lang="en-US" sz="1400" b="1" dirty="0">
                <a:solidFill>
                  <a:schemeClr val="bg1"/>
                </a:solidFill>
                <a:ea typeface="Verdana"/>
              </a:rPr>
              <a:t>Karla Rivera Ramirez, Family Resource Navigator</a:t>
            </a:r>
          </a:p>
          <a:p>
            <a:pPr marL="0" indent="0">
              <a:buNone/>
            </a:pPr>
            <a:r>
              <a:rPr lang="en-US" sz="1400" b="1" dirty="0">
                <a:solidFill>
                  <a:schemeClr val="bg1"/>
                </a:solidFill>
                <a:ea typeface="Verdana"/>
                <a:hlinkClick r:id="rId6"/>
              </a:rPr>
              <a:t>kriveraramirez@jointinitiatives.org</a:t>
            </a:r>
            <a:r>
              <a:rPr lang="en-US" sz="1400" b="1" dirty="0">
                <a:solidFill>
                  <a:schemeClr val="bg1"/>
                </a:solidFill>
                <a:ea typeface="Verdana"/>
              </a:rPr>
              <a:t>, 719-960-7336</a:t>
            </a:r>
          </a:p>
          <a:p>
            <a:pPr marL="0" indent="0">
              <a:buNone/>
            </a:pPr>
            <a:endParaRPr lang="en-US" sz="1400" b="1" dirty="0">
              <a:solidFill>
                <a:schemeClr val="bg1"/>
              </a:solidFill>
              <a:ea typeface="Verdana"/>
            </a:endParaRPr>
          </a:p>
          <a:p>
            <a:pPr marL="0" indent="0">
              <a:lnSpc>
                <a:spcPct val="100000"/>
              </a:lnSpc>
              <a:buNone/>
            </a:pPr>
            <a:r>
              <a:rPr lang="en-US" sz="1400" b="1" dirty="0">
                <a:solidFill>
                  <a:schemeClr val="bg1"/>
                </a:solidFill>
                <a:ea typeface="+mn-lt"/>
                <a:cs typeface="+mn-lt"/>
              </a:rPr>
              <a:t>Andrew Drescher, Foundations Universal Pre-K Assistant</a:t>
            </a:r>
            <a:endParaRPr lang="en-US" sz="1400" dirty="0">
              <a:solidFill>
                <a:schemeClr val="bg1"/>
              </a:solidFill>
              <a:ea typeface="+mn-lt"/>
              <a:cs typeface="+mn-lt"/>
            </a:endParaRPr>
          </a:p>
          <a:p>
            <a:pPr marL="0" indent="0">
              <a:lnSpc>
                <a:spcPct val="100000"/>
              </a:lnSpc>
              <a:buNone/>
            </a:pPr>
            <a:r>
              <a:rPr lang="en-US" sz="1400" b="1" dirty="0">
                <a:solidFill>
                  <a:schemeClr val="bg1"/>
                </a:solidFill>
                <a:ea typeface="+mn-lt"/>
                <a:cs typeface="+mn-lt"/>
                <a:hlinkClick r:id="rId7">
                  <a:extLst>
                    <a:ext uri="{A12FA001-AC4F-418D-AE19-62706E023703}">
                      <ahyp:hlinkClr xmlns:ahyp="http://schemas.microsoft.com/office/drawing/2018/hyperlinkcolor" val="tx"/>
                    </a:ext>
                  </a:extLst>
                </a:hlinkClick>
              </a:rPr>
              <a:t>adrescher@jointinitiatives.org</a:t>
            </a:r>
            <a:r>
              <a:rPr lang="en-US" sz="1400" b="1" dirty="0">
                <a:solidFill>
                  <a:schemeClr val="bg1"/>
                </a:solidFill>
                <a:ea typeface="+mn-lt"/>
                <a:cs typeface="+mn-lt"/>
              </a:rPr>
              <a:t>, 719-828-1514</a:t>
            </a:r>
          </a:p>
          <a:p>
            <a:pPr marL="0" indent="0">
              <a:lnSpc>
                <a:spcPct val="100000"/>
              </a:lnSpc>
              <a:buNone/>
            </a:pPr>
            <a:endParaRPr lang="en-US" sz="1400" b="1" dirty="0">
              <a:solidFill>
                <a:schemeClr val="bg1"/>
              </a:solidFill>
              <a:ea typeface="+mn-lt"/>
              <a:cs typeface="+mn-lt"/>
            </a:endParaRPr>
          </a:p>
          <a:p>
            <a:pPr marL="0" indent="0">
              <a:lnSpc>
                <a:spcPct val="100000"/>
              </a:lnSpc>
              <a:buNone/>
            </a:pPr>
            <a:r>
              <a:rPr lang="en-US" sz="1400" b="1" dirty="0">
                <a:solidFill>
                  <a:schemeClr val="bg1"/>
                </a:solidFill>
                <a:ea typeface="+mn-lt"/>
                <a:cs typeface="+mn-lt"/>
              </a:rPr>
              <a:t>Ryan Barry, UPK Data Specialist</a:t>
            </a:r>
          </a:p>
          <a:p>
            <a:pPr marL="0" indent="0">
              <a:lnSpc>
                <a:spcPct val="100000"/>
              </a:lnSpc>
              <a:buNone/>
            </a:pPr>
            <a:r>
              <a:rPr lang="en-US" sz="1400" b="1" dirty="0">
                <a:solidFill>
                  <a:schemeClr val="bg1"/>
                </a:solidFill>
                <a:ea typeface="+mn-lt"/>
                <a:cs typeface="+mn-lt"/>
                <a:hlinkClick r:id="rId8"/>
              </a:rPr>
              <a:t>rbarry@jointinitiatives.org</a:t>
            </a:r>
            <a:r>
              <a:rPr lang="en-US" sz="1400" b="1" dirty="0">
                <a:solidFill>
                  <a:schemeClr val="bg1"/>
                </a:solidFill>
                <a:ea typeface="+mn-lt"/>
                <a:cs typeface="+mn-lt"/>
              </a:rPr>
              <a:t>, 719-684-4018</a:t>
            </a:r>
          </a:p>
          <a:p>
            <a:pPr marL="0" indent="0">
              <a:lnSpc>
                <a:spcPct val="100000"/>
              </a:lnSpc>
              <a:buNone/>
            </a:pPr>
            <a:endParaRPr lang="en-US" sz="1100" b="1" dirty="0">
              <a:solidFill>
                <a:schemeClr val="bg1"/>
              </a:solidFill>
              <a:ea typeface="+mn-lt"/>
              <a:cs typeface="+mn-lt"/>
            </a:endParaRPr>
          </a:p>
          <a:p>
            <a:pPr marL="0" indent="0">
              <a:buNone/>
            </a:pPr>
            <a:endParaRPr lang="en-US" sz="1100" b="1" dirty="0">
              <a:solidFill>
                <a:schemeClr val="bg1"/>
              </a:solidFill>
              <a:ea typeface="Verdana"/>
            </a:endParaRPr>
          </a:p>
        </p:txBody>
      </p:sp>
      <p:pic>
        <p:nvPicPr>
          <p:cNvPr id="2" name="Picture 1">
            <a:extLst>
              <a:ext uri="{FF2B5EF4-FFF2-40B4-BE49-F238E27FC236}">
                <a16:creationId xmlns:a16="http://schemas.microsoft.com/office/drawing/2014/main" id="{7BC772ED-329A-5AA4-41AF-69D5A3592B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8852" y="6130184"/>
            <a:ext cx="2323652" cy="571641"/>
          </a:xfrm>
          <a:prstGeom prst="rect">
            <a:avLst/>
          </a:prstGeom>
        </p:spPr>
      </p:pic>
      <p:sp>
        <p:nvSpPr>
          <p:cNvPr id="5" name="Rectangle 4">
            <a:extLst>
              <a:ext uri="{FF2B5EF4-FFF2-40B4-BE49-F238E27FC236}">
                <a16:creationId xmlns:a16="http://schemas.microsoft.com/office/drawing/2014/main" id="{44AFCFFC-4168-B8C0-0C5F-1674618BAA3A}"/>
              </a:ext>
            </a:extLst>
          </p:cNvPr>
          <p:cNvSpPr/>
          <p:nvPr/>
        </p:nvSpPr>
        <p:spPr>
          <a:xfrm>
            <a:off x="-32127" y="1032242"/>
            <a:ext cx="12215684" cy="118825"/>
          </a:xfrm>
          <a:prstGeom prst="rect">
            <a:avLst/>
          </a:prstGeom>
          <a:solidFill>
            <a:schemeClr val="accent4">
              <a:lumMod val="40000"/>
              <a:lumOff val="6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77031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170749" y="0"/>
            <a:ext cx="1235485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a:lnSpc>
                <a:spcPct val="100000"/>
              </a:lnSpc>
            </a:pPr>
            <a:endParaRPr lang="en-US" sz="2000" b="1" dirty="0">
              <a:solidFill>
                <a:schemeClr val="accent1"/>
              </a:solidFill>
            </a:endParaRPr>
          </a:p>
          <a:p>
            <a:pPr>
              <a:lnSpc>
                <a:spcPct val="100000"/>
              </a:lnSpc>
            </a:pPr>
            <a:r>
              <a:rPr lang="en-US" sz="2000" b="1" dirty="0">
                <a:solidFill>
                  <a:schemeClr val="accent1"/>
                </a:solidFill>
              </a:rPr>
              <a:t>Welcome + Introductions</a:t>
            </a:r>
          </a:p>
          <a:p>
            <a:pPr>
              <a:lnSpc>
                <a:spcPct val="100000"/>
              </a:lnSpc>
            </a:pPr>
            <a:r>
              <a:rPr lang="en-US" sz="2000" b="1" dirty="0">
                <a:solidFill>
                  <a:schemeClr val="accent1"/>
                </a:solidFill>
              </a:rPr>
              <a:t>UPK in El Paso County by the numbers</a:t>
            </a:r>
          </a:p>
          <a:p>
            <a:pPr>
              <a:lnSpc>
                <a:spcPct val="100000"/>
              </a:lnSpc>
            </a:pPr>
            <a:r>
              <a:rPr lang="en-US" sz="2000" b="1" dirty="0">
                <a:solidFill>
                  <a:schemeClr val="accent1"/>
                </a:solidFill>
              </a:rPr>
              <a:t>Year One Reminders and Clarification</a:t>
            </a:r>
          </a:p>
          <a:p>
            <a:pPr>
              <a:lnSpc>
                <a:spcPct val="100000"/>
              </a:lnSpc>
            </a:pPr>
            <a:r>
              <a:rPr lang="en-US" sz="2000" b="1" dirty="0">
                <a:solidFill>
                  <a:schemeClr val="accent1"/>
                </a:solidFill>
              </a:rPr>
              <a:t>Questions</a:t>
            </a:r>
          </a:p>
          <a:p>
            <a:pPr>
              <a:lnSpc>
                <a:spcPct val="100000"/>
              </a:lnSpc>
            </a:pPr>
            <a:r>
              <a:rPr lang="en-US" sz="2000" b="1" dirty="0">
                <a:solidFill>
                  <a:schemeClr val="accent1"/>
                </a:solidFill>
                <a:ea typeface="Verdana"/>
              </a:rPr>
              <a:t>Year Two:  What to Expect and Timelines</a:t>
            </a:r>
          </a:p>
          <a:p>
            <a:pPr>
              <a:lnSpc>
                <a:spcPct val="100000"/>
              </a:lnSpc>
            </a:pPr>
            <a:r>
              <a:rPr lang="en-US" sz="2000" b="1" dirty="0">
                <a:solidFill>
                  <a:schemeClr val="accent1"/>
                </a:solidFill>
                <a:ea typeface="Verdana"/>
              </a:rPr>
              <a:t>Frequently Asked Questions</a:t>
            </a:r>
          </a:p>
          <a:p>
            <a:pPr>
              <a:lnSpc>
                <a:spcPct val="100000"/>
              </a:lnSpc>
            </a:pPr>
            <a:r>
              <a:rPr lang="en-US" sz="2000" b="1" dirty="0">
                <a:solidFill>
                  <a:schemeClr val="accent1"/>
                </a:solidFill>
                <a:ea typeface="Verdana"/>
              </a:rPr>
              <a:t>Additional Questions</a:t>
            </a:r>
            <a:endParaRPr lang="en-US" sz="2000" b="1" dirty="0">
              <a:solidFill>
                <a:schemeClr val="accent1"/>
              </a:solidFill>
            </a:endParaRPr>
          </a:p>
          <a:p>
            <a:pPr marL="0" indent="0">
              <a:lnSpc>
                <a:spcPct val="100000"/>
              </a:lnSpc>
              <a:buNone/>
            </a:pPr>
            <a:endParaRPr lang="en-US" sz="2000" b="1" dirty="0">
              <a:solidFill>
                <a:schemeClr val="accent1"/>
              </a:solidFill>
            </a:endParaRPr>
          </a:p>
          <a:p>
            <a:pPr>
              <a:lnSpc>
                <a:spcPct val="100000"/>
              </a:lnSpc>
            </a:pPr>
            <a:endParaRPr lang="en-US" sz="2000" b="1" dirty="0">
              <a:solidFill>
                <a:schemeClr val="accent1"/>
              </a:solidFill>
              <a:ea typeface="Verdana"/>
            </a:endParaRPr>
          </a:p>
          <a:p>
            <a:pPr marL="0" indent="0">
              <a:lnSpc>
                <a:spcPct val="100000"/>
              </a:lnSpc>
              <a:buNone/>
            </a:pPr>
            <a:endParaRPr lang="en-US" sz="2000" b="1" dirty="0">
              <a:solidFill>
                <a:schemeClr val="accent1"/>
              </a:solidFill>
            </a:endParaRPr>
          </a:p>
          <a:p>
            <a:pPr marL="0" indent="0">
              <a:lnSpc>
                <a:spcPct val="100000"/>
              </a:lnSpc>
              <a:buNone/>
            </a:pPr>
            <a:endParaRPr lang="en-US" sz="2000" b="1" dirty="0">
              <a:solidFill>
                <a:schemeClr val="accent1"/>
              </a:solidFill>
            </a:endParaRPr>
          </a:p>
          <a:p>
            <a:pPr marL="0" indent="0">
              <a:lnSpc>
                <a:spcPct val="100000"/>
              </a:lnSpc>
              <a:buNone/>
            </a:pPr>
            <a:endParaRPr lang="en-US" sz="2000" b="1"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800" dirty="0"/>
          </a:p>
        </p:txBody>
      </p:sp>
      <p:sp>
        <p:nvSpPr>
          <p:cNvPr id="2" name="Rectangle 1">
            <a:extLst>
              <a:ext uri="{FF2B5EF4-FFF2-40B4-BE49-F238E27FC236}">
                <a16:creationId xmlns:a16="http://schemas.microsoft.com/office/drawing/2014/main" id="{E1984249-6193-34C3-E264-BBAB7BB722FD}"/>
              </a:ext>
            </a:extLst>
          </p:cNvPr>
          <p:cNvSpPr/>
          <p:nvPr/>
        </p:nvSpPr>
        <p:spPr>
          <a:xfrm>
            <a:off x="-162854" y="1213518"/>
            <a:ext cx="12354854" cy="294740"/>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162855" y="-31222"/>
            <a:ext cx="12354855"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rPr>
              <a:t>Today’s Agenda</a:t>
            </a:r>
          </a:p>
        </p:txBody>
      </p:sp>
    </p:spTree>
    <p:extLst>
      <p:ext uri="{BB962C8B-B14F-4D97-AF65-F5344CB8AC3E}">
        <p14:creationId xmlns:p14="http://schemas.microsoft.com/office/powerpoint/2010/main" val="86282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145163" y="1604008"/>
            <a:ext cx="11865685" cy="4980706"/>
          </a:xfrm>
        </p:spPr>
        <p:txBody>
          <a:bodyPr vert="horz" lIns="91440" tIns="45720" rIns="91440" bIns="45720" rtlCol="0" anchor="t">
            <a:noAutofit/>
          </a:bodyPr>
          <a:lstStyle/>
          <a:p>
            <a:pPr>
              <a:lnSpc>
                <a:spcPct val="100000"/>
              </a:lnSpc>
            </a:pPr>
            <a:r>
              <a:rPr lang="en-US" sz="2400" b="1" dirty="0">
                <a:solidFill>
                  <a:schemeClr val="accent1"/>
                </a:solidFill>
              </a:rPr>
              <a:t>Total number of UPK providers in EPC: 179</a:t>
            </a:r>
          </a:p>
          <a:p>
            <a:pPr lvl="1">
              <a:lnSpc>
                <a:spcPct val="100000"/>
              </a:lnSpc>
            </a:pPr>
            <a:r>
              <a:rPr lang="en-US" sz="2000" b="1" dirty="0">
                <a:solidFill>
                  <a:schemeClr val="accent1"/>
                </a:solidFill>
              </a:rPr>
              <a:t>79 childcare centers</a:t>
            </a:r>
          </a:p>
          <a:p>
            <a:pPr lvl="1">
              <a:lnSpc>
                <a:spcPct val="100000"/>
              </a:lnSpc>
            </a:pPr>
            <a:r>
              <a:rPr lang="en-US" sz="2000" b="1" dirty="0">
                <a:solidFill>
                  <a:schemeClr val="accent1"/>
                </a:solidFill>
              </a:rPr>
              <a:t>68 school district-based programs, all public-school districts in El Paso County are participating</a:t>
            </a:r>
          </a:p>
          <a:p>
            <a:pPr lvl="1">
              <a:lnSpc>
                <a:spcPct val="100000"/>
              </a:lnSpc>
            </a:pPr>
            <a:r>
              <a:rPr lang="en-US" sz="2000" b="1" dirty="0">
                <a:solidFill>
                  <a:schemeClr val="accent1"/>
                </a:solidFill>
              </a:rPr>
              <a:t>30 family childcare teachers</a:t>
            </a:r>
          </a:p>
          <a:p>
            <a:pPr>
              <a:lnSpc>
                <a:spcPct val="100000"/>
              </a:lnSpc>
            </a:pPr>
            <a:r>
              <a:rPr lang="en-US" sz="2400" b="1" dirty="0">
                <a:solidFill>
                  <a:schemeClr val="accent1"/>
                </a:solidFill>
              </a:rPr>
              <a:t>Total active applications: 9,787</a:t>
            </a:r>
          </a:p>
          <a:p>
            <a:pPr>
              <a:lnSpc>
                <a:spcPct val="100000"/>
              </a:lnSpc>
            </a:pPr>
            <a:r>
              <a:rPr lang="en-US" sz="2400" b="1" dirty="0">
                <a:solidFill>
                  <a:schemeClr val="accent1"/>
                </a:solidFill>
              </a:rPr>
              <a:t>Total Registered UPK Seats: 5,197</a:t>
            </a:r>
          </a:p>
          <a:p>
            <a:pPr>
              <a:lnSpc>
                <a:spcPct val="100000"/>
              </a:lnSpc>
            </a:pPr>
            <a:r>
              <a:rPr lang="en-US" sz="2400" b="1" dirty="0">
                <a:solidFill>
                  <a:schemeClr val="accent1"/>
                </a:solidFill>
              </a:rPr>
              <a:t>Total four-year-olds enrolled: 4,350</a:t>
            </a:r>
          </a:p>
          <a:p>
            <a:r>
              <a:rPr lang="en-US" sz="2400" b="1" dirty="0"/>
              <a:t>Total three-year-old enrolled: 1,046</a:t>
            </a:r>
          </a:p>
          <a:p>
            <a:r>
              <a:rPr lang="en-US" sz="2400" b="1" dirty="0"/>
              <a:t>Total four-year-olds unmatched: 840</a:t>
            </a:r>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406D"/>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44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Trebuchet MS"/>
                <a:ea typeface="+mj-ea"/>
                <a:cs typeface="+mj-cs"/>
              </a:rPr>
              <a:t>UPK by The Numbers in EPC</a:t>
            </a:r>
          </a:p>
        </p:txBody>
      </p:sp>
    </p:spTree>
    <p:extLst>
      <p:ext uri="{BB962C8B-B14F-4D97-AF65-F5344CB8AC3E}">
        <p14:creationId xmlns:p14="http://schemas.microsoft.com/office/powerpoint/2010/main" val="387352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lnSpc>
                <a:spcPct val="100000"/>
              </a:lnSpc>
              <a:buNone/>
            </a:pPr>
            <a:r>
              <a:rPr lang="en-US" sz="2000" b="1" dirty="0">
                <a:solidFill>
                  <a:schemeClr val="accent1"/>
                </a:solidFill>
              </a:rPr>
              <a:t>UPK Eligibility</a:t>
            </a:r>
          </a:p>
          <a:p>
            <a:pPr>
              <a:lnSpc>
                <a:spcPct val="100000"/>
              </a:lnSpc>
            </a:pPr>
            <a:r>
              <a:rPr lang="en-US" sz="2000" dirty="0">
                <a:solidFill>
                  <a:schemeClr val="accent1"/>
                </a:solidFill>
              </a:rPr>
              <a:t>Only children who were 4 years old prior to October 1, 2023* (year before kindergarten) are eligible for UPK during the current year, regardless of whether they turn 4 after October 1.</a:t>
            </a:r>
          </a:p>
          <a:p>
            <a:pPr>
              <a:lnSpc>
                <a:spcPct val="100000"/>
              </a:lnSpc>
            </a:pPr>
            <a:r>
              <a:rPr lang="en-US" sz="2000" dirty="0">
                <a:solidFill>
                  <a:schemeClr val="accent1"/>
                </a:solidFill>
              </a:rPr>
              <a:t>Children who are in their two years before kindergarten during the current school year can only receive UPK support from their home school district.  Non-school district providers can still serve these children, but it is without UPK support.</a:t>
            </a:r>
          </a:p>
          <a:p>
            <a:pPr marL="0" indent="0">
              <a:lnSpc>
                <a:spcPct val="100000"/>
              </a:lnSpc>
              <a:buNone/>
            </a:pPr>
            <a:r>
              <a:rPr lang="en-US" sz="2000" b="1" dirty="0">
                <a:solidFill>
                  <a:schemeClr val="accent1"/>
                </a:solidFill>
              </a:rPr>
              <a:t>New Applicants</a:t>
            </a:r>
            <a:endParaRPr lang="en-US" sz="2000" dirty="0">
              <a:solidFill>
                <a:schemeClr val="accent1"/>
              </a:solidFill>
            </a:endParaRPr>
          </a:p>
          <a:p>
            <a:pPr>
              <a:lnSpc>
                <a:spcPct val="100000"/>
              </a:lnSpc>
            </a:pPr>
            <a:r>
              <a:rPr lang="en-US" sz="2000" dirty="0">
                <a:solidFill>
                  <a:schemeClr val="accent1"/>
                </a:solidFill>
              </a:rPr>
              <a:t>Families can still apply for the 2023-24 school year.  JI is reviewing new applications weekly and sending them to the top two providers that the family chooses.</a:t>
            </a:r>
          </a:p>
          <a:p>
            <a:pPr>
              <a:lnSpc>
                <a:spcPct val="100000"/>
              </a:lnSpc>
            </a:pPr>
            <a:r>
              <a:rPr lang="en-US" sz="2000" dirty="0">
                <a:solidFill>
                  <a:schemeClr val="accent1"/>
                </a:solidFill>
              </a:rPr>
              <a:t>If there are many choices, a family resource navigator is reaching out to the family to help them find a placement.</a:t>
            </a:r>
          </a:p>
          <a:p>
            <a:pPr marL="0" indent="0">
              <a:lnSpc>
                <a:spcPct val="100000"/>
              </a:lnSpc>
              <a:buNone/>
            </a:pPr>
            <a:endParaRPr lang="en-US" sz="2000" dirty="0">
              <a:solidFill>
                <a:schemeClr val="accent1"/>
              </a:solidFill>
            </a:endParaRPr>
          </a:p>
          <a:p>
            <a:pPr marL="0" indent="0">
              <a:lnSpc>
                <a:spcPct val="100000"/>
              </a:lnSpc>
              <a:buNone/>
            </a:pPr>
            <a:endParaRPr lang="en-US" sz="2000" b="1"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800" dirty="0"/>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1 (2023-24) Reminders</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50753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lnSpc>
                <a:spcPct val="100000"/>
              </a:lnSpc>
              <a:buNone/>
            </a:pPr>
            <a:r>
              <a:rPr lang="en-US" sz="2000" b="1" dirty="0">
                <a:solidFill>
                  <a:schemeClr val="accent1"/>
                </a:solidFill>
              </a:rPr>
              <a:t>Drops and Un-enrollments from </a:t>
            </a:r>
            <a:r>
              <a:rPr lang="en-US" sz="2000" b="1">
                <a:solidFill>
                  <a:schemeClr val="accent1"/>
                </a:solidFill>
              </a:rPr>
              <a:t>your program</a:t>
            </a:r>
            <a:endParaRPr lang="en-US" sz="2000" b="1" dirty="0">
              <a:solidFill>
                <a:schemeClr val="accent1"/>
              </a:solidFill>
            </a:endParaRPr>
          </a:p>
          <a:p>
            <a:pPr>
              <a:lnSpc>
                <a:spcPct val="100000"/>
              </a:lnSpc>
            </a:pPr>
            <a:r>
              <a:rPr lang="en-US" sz="2000" dirty="0">
                <a:solidFill>
                  <a:schemeClr val="accent1"/>
                </a:solidFill>
              </a:rPr>
              <a:t>Providers must unenroll a child within one week if the child withdraws or stops attending.  Notify LCO by email of the reason for the unenrollment so we can make a note in the child’s application.</a:t>
            </a:r>
          </a:p>
          <a:p>
            <a:pPr>
              <a:lnSpc>
                <a:spcPct val="100000"/>
              </a:lnSpc>
            </a:pPr>
            <a:r>
              <a:rPr lang="en-US" sz="2000" dirty="0">
                <a:solidFill>
                  <a:schemeClr val="accent1"/>
                </a:solidFill>
              </a:rPr>
              <a:t>If the family stops communicating with the provider, the provider must document the attempts made to contact the family and then must unenroll within one week.</a:t>
            </a:r>
          </a:p>
          <a:p>
            <a:pPr>
              <a:lnSpc>
                <a:spcPct val="100000"/>
              </a:lnSpc>
            </a:pPr>
            <a:r>
              <a:rPr lang="en-US" sz="2000" dirty="0">
                <a:solidFill>
                  <a:schemeClr val="accent1"/>
                </a:solidFill>
              </a:rPr>
              <a:t>The provider may continue enrollment for a child as long as they attend sometime during the payment month.  If the family leaves for a month, the child must be unenrolled.  The provider can save the seat for the child by reducing their UPK number by one and then increasing again when the child returns.  To reduce or increase seats, contact JI.</a:t>
            </a:r>
          </a:p>
          <a:p>
            <a:pPr>
              <a:lnSpc>
                <a:spcPct val="100000"/>
              </a:lnSpc>
            </a:pPr>
            <a:r>
              <a:rPr lang="en-US" sz="2000" dirty="0">
                <a:solidFill>
                  <a:schemeClr val="accent1"/>
                </a:solidFill>
              </a:rPr>
              <a:t>Providers cannot backdate the unenrollment but can list a future unenrollment date so that they don’t forget to unenroll on the last day that the child is attending.</a:t>
            </a:r>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1 (2023-24) Reminders</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303296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lnSpc>
                <a:spcPct val="100000"/>
              </a:lnSpc>
              <a:buNone/>
            </a:pPr>
            <a:r>
              <a:rPr lang="en-US" sz="2000" b="1" dirty="0">
                <a:solidFill>
                  <a:schemeClr val="accent1"/>
                </a:solidFill>
              </a:rPr>
              <a:t>Payment Schedule and Issues</a:t>
            </a:r>
          </a:p>
          <a:p>
            <a:pPr>
              <a:lnSpc>
                <a:spcPct val="100000"/>
              </a:lnSpc>
            </a:pPr>
            <a:r>
              <a:rPr lang="en-US" sz="2000" dirty="0">
                <a:solidFill>
                  <a:schemeClr val="accent1"/>
                </a:solidFill>
              </a:rPr>
              <a:t>Payment issues should be handled by creating a ticket with </a:t>
            </a:r>
            <a:r>
              <a:rPr lang="en-US" sz="2000" dirty="0" err="1">
                <a:solidFill>
                  <a:schemeClr val="accent1"/>
                </a:solidFill>
              </a:rPr>
              <a:t>MetrixIQ</a:t>
            </a:r>
            <a:r>
              <a:rPr lang="en-US" sz="2000" dirty="0">
                <a:solidFill>
                  <a:schemeClr val="accent1"/>
                </a:solidFill>
              </a:rPr>
              <a:t> at </a:t>
            </a:r>
            <a:r>
              <a:rPr lang="en-US" sz="2000" dirty="0">
                <a:solidFill>
                  <a:schemeClr val="accent1"/>
                </a:solidFill>
                <a:hlinkClick r:id="rId3"/>
              </a:rPr>
              <a:t>coupkpayments@metrixiq.com</a:t>
            </a:r>
            <a:endParaRPr lang="en-US" sz="2000" dirty="0">
              <a:solidFill>
                <a:schemeClr val="accent1"/>
              </a:solidFill>
            </a:endParaRPr>
          </a:p>
          <a:p>
            <a:pPr>
              <a:lnSpc>
                <a:spcPct val="100000"/>
              </a:lnSpc>
            </a:pPr>
            <a:r>
              <a:rPr lang="en-US" sz="2000" dirty="0">
                <a:solidFill>
                  <a:schemeClr val="accent1"/>
                </a:solidFill>
              </a:rPr>
              <a:t>The payment report is pulled at the end of the day on the 15</a:t>
            </a:r>
            <a:r>
              <a:rPr lang="en-US" sz="2000" baseline="30000" dirty="0">
                <a:solidFill>
                  <a:schemeClr val="accent1"/>
                </a:solidFill>
              </a:rPr>
              <a:t>th</a:t>
            </a:r>
            <a:r>
              <a:rPr lang="en-US" sz="2000" dirty="0">
                <a:solidFill>
                  <a:schemeClr val="accent1"/>
                </a:solidFill>
              </a:rPr>
              <a:t> of each month.  Students eligible for payment the following month must have a completed enrollment form with a start date that is by the 15</a:t>
            </a:r>
            <a:r>
              <a:rPr lang="en-US" sz="2000" baseline="30000" dirty="0">
                <a:solidFill>
                  <a:schemeClr val="accent1"/>
                </a:solidFill>
              </a:rPr>
              <a:t>th</a:t>
            </a:r>
            <a:r>
              <a:rPr lang="en-US" sz="2000" dirty="0">
                <a:solidFill>
                  <a:schemeClr val="accent1"/>
                </a:solidFill>
              </a:rPr>
              <a:t> of the payment month. Example: If a student has an enrollment form completed on 1/15 and their start date is 2/14, the provider will receive the full month payment on February 8.</a:t>
            </a:r>
          </a:p>
          <a:p>
            <a:pPr>
              <a:lnSpc>
                <a:spcPct val="100000"/>
              </a:lnSpc>
            </a:pPr>
            <a:r>
              <a:rPr lang="en-US" sz="2000" dirty="0">
                <a:solidFill>
                  <a:schemeClr val="accent1"/>
                </a:solidFill>
              </a:rPr>
              <a:t>According to the payment schedule for the 2023-24 year, the last payment for Year 1 will be on May 9 for children enrolled as of April 15 </a:t>
            </a:r>
            <a:r>
              <a:rPr lang="en-US" sz="2000">
                <a:solidFill>
                  <a:schemeClr val="accent1"/>
                </a:solidFill>
              </a:rPr>
              <a:t>and starting by May 14</a:t>
            </a:r>
            <a:r>
              <a:rPr lang="en-US" sz="2000" baseline="30000">
                <a:solidFill>
                  <a:schemeClr val="accent1"/>
                </a:solidFill>
              </a:rPr>
              <a:t>th</a:t>
            </a:r>
            <a:r>
              <a:rPr lang="en-US" sz="2000">
                <a:solidFill>
                  <a:schemeClr val="accent1"/>
                </a:solidFill>
              </a:rPr>
              <a:t>.</a:t>
            </a:r>
            <a:endParaRPr lang="en-US" sz="2000" dirty="0">
              <a:solidFill>
                <a:schemeClr val="accent1"/>
              </a:solidFill>
            </a:endParaRPr>
          </a:p>
          <a:p>
            <a:pPr>
              <a:lnSpc>
                <a:spcPct val="100000"/>
              </a:lnSpc>
            </a:pPr>
            <a:r>
              <a:rPr lang="en-US" sz="2000" dirty="0">
                <a:solidFill>
                  <a:schemeClr val="accent1"/>
                </a:solidFill>
              </a:rPr>
              <a:t>Once a provider’s UPK calendar has ended (which should be made clear for families), enrollment over the summer months is at the complete discretion of the provider in accordance with their published rate schedule.  THERE IS NO UPK SUPPORT OVER THE SUMMER MONTHS.</a:t>
            </a:r>
          </a:p>
          <a:p>
            <a:pPr marL="0" indent="0">
              <a:lnSpc>
                <a:spcPct val="100000"/>
              </a:lnSpc>
              <a:buNone/>
            </a:pPr>
            <a:endParaRPr lang="en-US" sz="2000" b="1"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400" dirty="0">
              <a:solidFill>
                <a:schemeClr val="accent1"/>
              </a:solidFill>
            </a:endParaRPr>
          </a:p>
          <a:p>
            <a:endParaRPr lang="en-US" sz="2800" dirty="0"/>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1 (2023-24) Reminders</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139811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903AE0-9B79-4135-AF63-F2973D75A0ED}"/>
              </a:ext>
            </a:extLst>
          </p:cNvPr>
          <p:cNvSpPr/>
          <p:nvPr/>
        </p:nvSpPr>
        <p:spPr>
          <a:xfrm>
            <a:off x="-2422" y="-4243"/>
            <a:ext cx="12192001" cy="2657824"/>
          </a:xfrm>
          <a:prstGeom prst="rect">
            <a:avLst/>
          </a:prstGeom>
          <a:gradFill>
            <a:gsLst>
              <a:gs pos="0">
                <a:schemeClr val="accent6">
                  <a:lumMod val="20000"/>
                  <a:lumOff val="80000"/>
                </a:schemeClr>
              </a:gs>
              <a:gs pos="49099">
                <a:srgbClr val="F6F8FC"/>
              </a:gs>
              <a:gs pos="98198">
                <a:schemeClr val="accent1">
                  <a:lumMod val="5000"/>
                  <a:lumOff val="95000"/>
                </a:schemeClr>
              </a:gs>
              <a:gs pos="0">
                <a:srgbClr val="BFF2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51C6DEA-F6ED-4921-B521-676D91D1966A}"/>
              </a:ext>
            </a:extLst>
          </p:cNvPr>
          <p:cNvSpPr/>
          <p:nvPr/>
        </p:nvSpPr>
        <p:spPr>
          <a:xfrm>
            <a:off x="-1" y="4986943"/>
            <a:ext cx="12198099" cy="1891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6B5FB8D-6BE4-4071-942D-A7820D01A14A}"/>
              </a:ext>
            </a:extLst>
          </p:cNvPr>
          <p:cNvSpPr txBox="1"/>
          <p:nvPr/>
        </p:nvSpPr>
        <p:spPr>
          <a:xfrm>
            <a:off x="3314437" y="5786891"/>
            <a:ext cx="70456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ea typeface="+mn-ea"/>
                <a:cs typeface="+mn-cs"/>
              </a:rPr>
              <a:t>Foundations</a:t>
            </a:r>
            <a:r>
              <a:rPr kumimoji="0" lang="en-US" sz="1100" b="0" i="0" u="none" strike="noStrike" kern="1200" cap="none" spc="0" normalizeH="0" baseline="0" noProof="0">
                <a:ln>
                  <a:noFill/>
                </a:ln>
                <a:solidFill>
                  <a:prstClr val="black"/>
                </a:solidFill>
                <a:effectLst/>
                <a:uLnTx/>
                <a:uFillTx/>
                <a:ea typeface="+mn-ea"/>
                <a:cs typeface="+mn-cs"/>
              </a:rPr>
              <a:t> is the early childhood program of Joint Initiatives for Youth + Families.</a:t>
            </a:r>
          </a:p>
        </p:txBody>
      </p:sp>
      <p:sp>
        <p:nvSpPr>
          <p:cNvPr id="14" name="Rectangle 13">
            <a:extLst>
              <a:ext uri="{FF2B5EF4-FFF2-40B4-BE49-F238E27FC236}">
                <a16:creationId xmlns:a16="http://schemas.microsoft.com/office/drawing/2014/main" id="{1C2F751A-3241-4F13-8F0F-50A915A5DFC8}"/>
              </a:ext>
            </a:extLst>
          </p:cNvPr>
          <p:cNvSpPr/>
          <p:nvPr/>
        </p:nvSpPr>
        <p:spPr>
          <a:xfrm>
            <a:off x="0" y="2302596"/>
            <a:ext cx="12203568" cy="235497"/>
          </a:xfrm>
          <a:prstGeom prst="rect">
            <a:avLst/>
          </a:prstGeom>
          <a:solidFill>
            <a:srgbClr val="12808C">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46EBEA4-0B69-447D-8099-A133552CF139}"/>
              </a:ext>
            </a:extLst>
          </p:cNvPr>
          <p:cNvSpPr/>
          <p:nvPr/>
        </p:nvSpPr>
        <p:spPr>
          <a:xfrm>
            <a:off x="-13989" y="4831122"/>
            <a:ext cx="12203568" cy="159690"/>
          </a:xfrm>
          <a:prstGeom prst="rect">
            <a:avLst/>
          </a:prstGeom>
          <a:solidFill>
            <a:srgbClr val="85AA54">
              <a:alpha val="9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2FCB1AE5-B816-4DC5-9395-38A04B78F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692" y="5201491"/>
            <a:ext cx="1385196" cy="1432410"/>
          </a:xfrm>
          <a:prstGeom prst="rect">
            <a:avLst/>
          </a:prstGeom>
        </p:spPr>
      </p:pic>
      <p:pic>
        <p:nvPicPr>
          <p:cNvPr id="19" name="Picture 18">
            <a:extLst>
              <a:ext uri="{FF2B5EF4-FFF2-40B4-BE49-F238E27FC236}">
                <a16:creationId xmlns:a16="http://schemas.microsoft.com/office/drawing/2014/main" id="{BEDD0AA8-5128-4FC4-9654-A61BF90AD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68" y="5581429"/>
            <a:ext cx="2873169" cy="706828"/>
          </a:xfrm>
          <a:prstGeom prst="rect">
            <a:avLst/>
          </a:prstGeom>
        </p:spPr>
      </p:pic>
      <p:sp>
        <p:nvSpPr>
          <p:cNvPr id="4" name="Rectangle 3">
            <a:extLst>
              <a:ext uri="{FF2B5EF4-FFF2-40B4-BE49-F238E27FC236}">
                <a16:creationId xmlns:a16="http://schemas.microsoft.com/office/drawing/2014/main" id="{9252298E-164D-786F-EB75-10E48A65F786}"/>
              </a:ext>
            </a:extLst>
          </p:cNvPr>
          <p:cNvSpPr/>
          <p:nvPr/>
        </p:nvSpPr>
        <p:spPr>
          <a:xfrm>
            <a:off x="-13989" y="2518554"/>
            <a:ext cx="12203568" cy="2312568"/>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7" name="Title 4">
            <a:extLst>
              <a:ext uri="{FF2B5EF4-FFF2-40B4-BE49-F238E27FC236}">
                <a16:creationId xmlns:a16="http://schemas.microsoft.com/office/drawing/2014/main" id="{EDD21718-400A-41FF-87BC-FFBC26D18E72}"/>
              </a:ext>
            </a:extLst>
          </p:cNvPr>
          <p:cNvSpPr txBox="1">
            <a:spLocks/>
          </p:cNvSpPr>
          <p:nvPr/>
        </p:nvSpPr>
        <p:spPr>
          <a:xfrm>
            <a:off x="0" y="2943060"/>
            <a:ext cx="12198098" cy="1134321"/>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sz="8800" dirty="0">
                <a:ln w="0"/>
                <a:solidFill>
                  <a:prstClr val="white"/>
                </a:solidFill>
                <a:effectLst>
                  <a:outerShdw blurRad="38100" dist="25400" dir="5400000" algn="ctr" rotWithShape="0">
                    <a:srgbClr val="6E747A">
                      <a:alpha val="43000"/>
                    </a:srgbClr>
                  </a:outerShdw>
                </a:effectLst>
                <a:latin typeface="Baguet Script" panose="00000500000000000000" pitchFamily="2" charset="0"/>
              </a:rPr>
              <a:t>Questions?</a:t>
            </a:r>
            <a:endParaRPr kumimoji="0" lang="en-US" sz="800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Baguet Script" panose="00000500000000000000" pitchFamily="2" charset="0"/>
            </a:endParaRPr>
          </a:p>
        </p:txBody>
      </p:sp>
      <p:sp>
        <p:nvSpPr>
          <p:cNvPr id="13" name="Content Placeholder 2">
            <a:extLst>
              <a:ext uri="{FF2B5EF4-FFF2-40B4-BE49-F238E27FC236}">
                <a16:creationId xmlns:a16="http://schemas.microsoft.com/office/drawing/2014/main" id="{BBE1A0EB-AB3D-4562-9661-2F7E77941520}"/>
              </a:ext>
            </a:extLst>
          </p:cNvPr>
          <p:cNvSpPr txBox="1">
            <a:spLocks/>
          </p:cNvSpPr>
          <p:nvPr/>
        </p:nvSpPr>
        <p:spPr>
          <a:xfrm>
            <a:off x="1570302" y="2527536"/>
            <a:ext cx="90465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bg1"/>
              </a:solidFill>
            </a:endParaRPr>
          </a:p>
        </p:txBody>
      </p:sp>
    </p:spTree>
    <p:extLst>
      <p:ext uri="{BB962C8B-B14F-4D97-AF65-F5344CB8AC3E}">
        <p14:creationId xmlns:p14="http://schemas.microsoft.com/office/powerpoint/2010/main" val="72281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973B0A-0BEA-4C5D-AD30-FBD90B20F1FD}"/>
              </a:ext>
            </a:extLst>
          </p:cNvPr>
          <p:cNvSpPr/>
          <p:nvPr/>
        </p:nvSpPr>
        <p:spPr>
          <a:xfrm>
            <a:off x="-35986" y="-102198"/>
            <a:ext cx="12227985" cy="6858000"/>
          </a:xfrm>
          <a:prstGeom prst="rect">
            <a:avLst/>
          </a:prstGeom>
          <a:gradFill>
            <a:gsLst>
              <a:gs pos="0">
                <a:srgbClr val="BFF2F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38C4E-AB2A-4319-9328-EDD9F7A85897}"/>
              </a:ext>
            </a:extLst>
          </p:cNvPr>
          <p:cNvSpPr>
            <a:spLocks noGrp="1"/>
          </p:cNvSpPr>
          <p:nvPr>
            <p:ph idx="1"/>
          </p:nvPr>
        </p:nvSpPr>
        <p:spPr>
          <a:xfrm>
            <a:off x="96819" y="1775096"/>
            <a:ext cx="11865685" cy="4980706"/>
          </a:xfrm>
        </p:spPr>
        <p:txBody>
          <a:bodyPr vert="horz" lIns="91440" tIns="45720" rIns="91440" bIns="45720" rtlCol="0" anchor="t">
            <a:noAutofit/>
          </a:bodyPr>
          <a:lstStyle/>
          <a:p>
            <a:pPr marL="0" indent="0">
              <a:lnSpc>
                <a:spcPct val="100000"/>
              </a:lnSpc>
              <a:buNone/>
            </a:pPr>
            <a:r>
              <a:rPr lang="en-US" sz="2000" b="1" dirty="0">
                <a:solidFill>
                  <a:schemeClr val="accent1"/>
                </a:solidFill>
              </a:rPr>
              <a:t>Principles of UPK.  </a:t>
            </a:r>
            <a:r>
              <a:rPr lang="en-US" sz="2000" dirty="0">
                <a:solidFill>
                  <a:schemeClr val="accent1"/>
                </a:solidFill>
              </a:rPr>
              <a:t>For children in their year before kindergarten:</a:t>
            </a:r>
          </a:p>
          <a:p>
            <a:pPr>
              <a:lnSpc>
                <a:spcPct val="100000"/>
              </a:lnSpc>
            </a:pPr>
            <a:r>
              <a:rPr lang="en-US" sz="2000" dirty="0">
                <a:solidFill>
                  <a:schemeClr val="accent1"/>
                </a:solidFill>
              </a:rPr>
              <a:t>Ensure continuity of care if possible</a:t>
            </a:r>
          </a:p>
          <a:p>
            <a:pPr>
              <a:lnSpc>
                <a:spcPct val="100000"/>
              </a:lnSpc>
            </a:pPr>
            <a:r>
              <a:rPr lang="en-US" sz="2000" dirty="0">
                <a:solidFill>
                  <a:schemeClr val="accent1"/>
                </a:solidFill>
              </a:rPr>
              <a:t>Among new registrants, support equitable access to a variety of high-quality early care and education providers of their choice (mixed delivery system)</a:t>
            </a:r>
          </a:p>
          <a:p>
            <a:pPr>
              <a:lnSpc>
                <a:spcPct val="100000"/>
              </a:lnSpc>
            </a:pPr>
            <a:r>
              <a:rPr lang="en-US" sz="2000" dirty="0">
                <a:solidFill>
                  <a:schemeClr val="accent1"/>
                </a:solidFill>
              </a:rPr>
              <a:t>Mitigate the cost of preschool by supporting a minimum of 10 hours per week (part time) for 36 weeks, free of charge; all children in their year before kindergarten are eligible for 15 hours per week</a:t>
            </a:r>
          </a:p>
          <a:p>
            <a:pPr>
              <a:lnSpc>
                <a:spcPct val="100000"/>
              </a:lnSpc>
            </a:pPr>
            <a:r>
              <a:rPr lang="en-US" sz="2000" dirty="0">
                <a:solidFill>
                  <a:schemeClr val="accent1"/>
                </a:solidFill>
              </a:rPr>
              <a:t>Support school districts and administrative units in serving children with IEPs</a:t>
            </a:r>
          </a:p>
          <a:p>
            <a:pPr marL="0" indent="0">
              <a:buNone/>
            </a:pPr>
            <a:endParaRPr lang="en-US" sz="2400" dirty="0">
              <a:solidFill>
                <a:schemeClr val="accent1"/>
              </a:solidFill>
            </a:endParaRPr>
          </a:p>
          <a:p>
            <a:pPr marL="0" indent="0">
              <a:buNone/>
            </a:pPr>
            <a:endParaRPr lang="en-US" sz="2400" dirty="0">
              <a:solidFill>
                <a:schemeClr val="accent1"/>
              </a:solidFill>
            </a:endParaRPr>
          </a:p>
          <a:p>
            <a:endParaRPr lang="en-US" sz="2400" dirty="0">
              <a:solidFill>
                <a:schemeClr val="accent1"/>
              </a:solidFill>
            </a:endParaRPr>
          </a:p>
          <a:p>
            <a:endParaRPr lang="en-US" sz="2800" dirty="0"/>
          </a:p>
        </p:txBody>
      </p:sp>
      <p:sp>
        <p:nvSpPr>
          <p:cNvPr id="2" name="Rectangle 1">
            <a:extLst>
              <a:ext uri="{FF2B5EF4-FFF2-40B4-BE49-F238E27FC236}">
                <a16:creationId xmlns:a16="http://schemas.microsoft.com/office/drawing/2014/main" id="{E1984249-6193-34C3-E264-BBAB7BB722FD}"/>
              </a:ext>
            </a:extLst>
          </p:cNvPr>
          <p:cNvSpPr/>
          <p:nvPr/>
        </p:nvSpPr>
        <p:spPr>
          <a:xfrm>
            <a:off x="-34615" y="1138181"/>
            <a:ext cx="12262599" cy="294739"/>
          </a:xfrm>
          <a:prstGeom prst="rect">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D6C4D-309E-D928-2F19-D55559C96764}"/>
              </a:ext>
            </a:extLst>
          </p:cNvPr>
          <p:cNvSpPr/>
          <p:nvPr/>
        </p:nvSpPr>
        <p:spPr>
          <a:xfrm>
            <a:off x="-35985" y="-102198"/>
            <a:ext cx="12263969" cy="1244739"/>
          </a:xfrm>
          <a:prstGeom prst="rect">
            <a:avLst/>
          </a:prstGeom>
          <a:solidFill>
            <a:srgbClr val="203864">
              <a:alpha val="9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3B5B14-B64A-66DB-800F-BA16908CFCA4}"/>
              </a:ext>
            </a:extLst>
          </p:cNvPr>
          <p:cNvSpPr txBox="1">
            <a:spLocks/>
          </p:cNvSpPr>
          <p:nvPr/>
        </p:nvSpPr>
        <p:spPr>
          <a:xfrm>
            <a:off x="7893" y="236674"/>
            <a:ext cx="11854179" cy="710005"/>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b="1" dirty="0">
                <a:ln w="0"/>
                <a:solidFill>
                  <a:prstClr val="white"/>
                </a:solidFill>
                <a:effectLst>
                  <a:outerShdw blurRad="38100" dist="25400" dir="5400000" algn="ctr" rotWithShape="0">
                    <a:srgbClr val="6E747A">
                      <a:alpha val="43000"/>
                    </a:srgbClr>
                  </a:outerShdw>
                </a:effectLst>
              </a:rPr>
              <a:t>Year 2 (2024-25)</a:t>
            </a:r>
            <a:endParaRPr kumimoji="0" lang="en-US"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ea typeface="+mj-ea"/>
              <a:cs typeface="+mj-cs"/>
            </a:endParaRPr>
          </a:p>
        </p:txBody>
      </p:sp>
    </p:spTree>
    <p:extLst>
      <p:ext uri="{BB962C8B-B14F-4D97-AF65-F5344CB8AC3E}">
        <p14:creationId xmlns:p14="http://schemas.microsoft.com/office/powerpoint/2010/main" val="74437808"/>
      </p:ext>
    </p:extLst>
  </p:cSld>
  <p:clrMapOvr>
    <a:masterClrMapping/>
  </p:clrMapOvr>
</p:sld>
</file>

<file path=ppt/theme/theme1.xml><?xml version="1.0" encoding="utf-8"?>
<a:theme xmlns:a="http://schemas.openxmlformats.org/drawingml/2006/main" name="Office Theme">
  <a:themeElements>
    <a:clrScheme name="JI Branding">
      <a:dk1>
        <a:sysClr val="windowText" lastClr="000000"/>
      </a:dk1>
      <a:lt1>
        <a:sysClr val="window" lastClr="FFFFFF"/>
      </a:lt1>
      <a:dk2>
        <a:srgbClr val="44546A"/>
      </a:dk2>
      <a:lt2>
        <a:srgbClr val="E7E6E6"/>
      </a:lt2>
      <a:accent1>
        <a:srgbClr val="16406D"/>
      </a:accent1>
      <a:accent2>
        <a:srgbClr val="DB7F29"/>
      </a:accent2>
      <a:accent3>
        <a:srgbClr val="A5A5A5"/>
      </a:accent3>
      <a:accent4>
        <a:srgbClr val="8F1923"/>
      </a:accent4>
      <a:accent5>
        <a:srgbClr val="309A9F"/>
      </a:accent5>
      <a:accent6>
        <a:srgbClr val="678339"/>
      </a:accent6>
      <a:hlink>
        <a:srgbClr val="0563C1"/>
      </a:hlink>
      <a:folHlink>
        <a:srgbClr val="16406D"/>
      </a:folHlink>
    </a:clrScheme>
    <a:fontScheme name="JI Branded Theme">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JI Branding 2022">
      <a:dk1>
        <a:srgbClr val="16406D"/>
      </a:dk1>
      <a:lt1>
        <a:sysClr val="window" lastClr="FFFFFF"/>
      </a:lt1>
      <a:dk2>
        <a:srgbClr val="16406D"/>
      </a:dk2>
      <a:lt2>
        <a:srgbClr val="FFFFFF"/>
      </a:lt2>
      <a:accent1>
        <a:srgbClr val="16406D"/>
      </a:accent1>
      <a:accent2>
        <a:srgbClr val="8F1923"/>
      </a:accent2>
      <a:accent3>
        <a:srgbClr val="309A9F"/>
      </a:accent3>
      <a:accent4>
        <a:srgbClr val="678339"/>
      </a:accent4>
      <a:accent5>
        <a:srgbClr val="DB7F29"/>
      </a:accent5>
      <a:accent6>
        <a:srgbClr val="A5B0D8"/>
      </a:accent6>
      <a:hlink>
        <a:srgbClr val="16406D"/>
      </a:hlink>
      <a:folHlink>
        <a:srgbClr val="16406D"/>
      </a:folHlink>
    </a:clrScheme>
    <a:fontScheme name="JI Branded Theme">
      <a:majorFont>
        <a:latin typeface="Trebuchet MS"/>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C6EA7CDF6BD42B3F783B0B7B04238" ma:contentTypeVersion="16" ma:contentTypeDescription="Create a new document." ma:contentTypeScope="" ma:versionID="de17913418dc880abbf82664762030d4">
  <xsd:schema xmlns:xsd="http://www.w3.org/2001/XMLSchema" xmlns:xs="http://www.w3.org/2001/XMLSchema" xmlns:p="http://schemas.microsoft.com/office/2006/metadata/properties" xmlns:ns2="52562bd0-0489-4c5b-b1fe-c3970a4d8d6c" xmlns:ns3="50fe9234-e52e-4b97-ae12-77557f0e9564" targetNamespace="http://schemas.microsoft.com/office/2006/metadata/properties" ma:root="true" ma:fieldsID="96380bbc8f40b1739a21ab7bc6b4fcbc" ns2:_="" ns3:_="">
    <xsd:import namespace="52562bd0-0489-4c5b-b1fe-c3970a4d8d6c"/>
    <xsd:import namespace="50fe9234-e52e-4b97-ae12-77557f0e95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62bd0-0489-4c5b-b1fe-c3970a4d8d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cbfd26-1a5b-4b3f-abb4-10fa609d41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fe9234-e52e-4b97-ae12-77557f0e95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a57099-d5cf-4313-90e5-4a20d0353481}" ma:internalName="TaxCatchAll" ma:showField="CatchAllData" ma:web="50fe9234-e52e-4b97-ae12-77557f0e95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562bd0-0489-4c5b-b1fe-c3970a4d8d6c">
      <Terms xmlns="http://schemas.microsoft.com/office/infopath/2007/PartnerControls"/>
    </lcf76f155ced4ddcb4097134ff3c332f>
    <TaxCatchAll xmlns="50fe9234-e52e-4b97-ae12-77557f0e9564" xsi:nil="true"/>
  </documentManagement>
</p:properties>
</file>

<file path=customXml/itemProps1.xml><?xml version="1.0" encoding="utf-8"?>
<ds:datastoreItem xmlns:ds="http://schemas.openxmlformats.org/officeDocument/2006/customXml" ds:itemID="{94B630ED-8706-4B36-864C-158F9736B2B0}">
  <ds:schemaRefs>
    <ds:schemaRef ds:uri="50fe9234-e52e-4b97-ae12-77557f0e9564"/>
    <ds:schemaRef ds:uri="52562bd0-0489-4c5b-b1fe-c3970a4d8d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1EA26F-EEF7-4AAA-A8CD-B252FC0509FA}">
  <ds:schemaRefs>
    <ds:schemaRef ds:uri="http://schemas.microsoft.com/sharepoint/v3/contenttype/forms"/>
  </ds:schemaRefs>
</ds:datastoreItem>
</file>

<file path=customXml/itemProps3.xml><?xml version="1.0" encoding="utf-8"?>
<ds:datastoreItem xmlns:ds="http://schemas.openxmlformats.org/officeDocument/2006/customXml" ds:itemID="{07B2938A-2C04-4898-985E-35EE48474911}">
  <ds:schemaRefs>
    <ds:schemaRef ds:uri="50fe9234-e52e-4b97-ae12-77557f0e9564"/>
    <ds:schemaRef ds:uri="52562bd0-0489-4c5b-b1fe-c3970a4d8d6c"/>
    <ds:schemaRef ds:uri="54ec3b3b-37ec-4071-a19f-3230ee584093"/>
    <ds:schemaRef ds:uri="55dd4edc-bf36-44cf-b6c5-bdde58cb5a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556</TotalTime>
  <Words>3292</Words>
  <Application>Microsoft Office PowerPoint</Application>
  <PresentationFormat>Widescreen</PresentationFormat>
  <Paragraphs>285</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Baguet Script</vt:lpstr>
      <vt:lpstr>Calibri</vt:lpstr>
      <vt:lpstr>Trebuchet MS</vt:lpstr>
      <vt:lpstr>Verdana</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Wages + Stages Workforce Program</dc:title>
  <dc:creator>Nicole Furlan</dc:creator>
  <cp:lastModifiedBy>Andrew Drescher</cp:lastModifiedBy>
  <cp:revision>24</cp:revision>
  <dcterms:created xsi:type="dcterms:W3CDTF">2021-10-18T17:47:03Z</dcterms:created>
  <dcterms:modified xsi:type="dcterms:W3CDTF">2024-01-10T19:58:14Z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0x01010091FC6EA7CDF6BD42B3F783B0B7B04238</vt:lpwstr>
  </property>
  <property fmtid="{D5CDD505-2E9C-101B-9397-08002B2CF9AE}" pid="3" name="MediaServiceImageTags">
    <vt:lpwstr/>
  </property>
</Properties>
</file>